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57" r:id="rId2"/>
    <p:sldId id="259" r:id="rId3"/>
    <p:sldId id="312" r:id="rId4"/>
    <p:sldId id="261" r:id="rId5"/>
    <p:sldId id="314" r:id="rId6"/>
    <p:sldId id="328" r:id="rId7"/>
    <p:sldId id="315" r:id="rId8"/>
    <p:sldId id="316" r:id="rId9"/>
    <p:sldId id="317" r:id="rId10"/>
    <p:sldId id="319" r:id="rId11"/>
    <p:sldId id="321" r:id="rId12"/>
    <p:sldId id="267" r:id="rId13"/>
    <p:sldId id="322" r:id="rId14"/>
    <p:sldId id="323" r:id="rId15"/>
    <p:sldId id="330" r:id="rId16"/>
    <p:sldId id="332" r:id="rId17"/>
    <p:sldId id="274" r:id="rId18"/>
    <p:sldId id="275" r:id="rId19"/>
    <p:sldId id="324" r:id="rId20"/>
    <p:sldId id="326" r:id="rId21"/>
    <p:sldId id="279" r:id="rId22"/>
  </p:sldIdLst>
  <p:sldSz cx="12192000" cy="68580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o arciniegas" initials="ca" lastIdx="1" clrIdx="0">
    <p:extLst>
      <p:ext uri="{19B8F6BF-5375-455C-9EA6-DF929625EA0E}">
        <p15:presenceInfo xmlns:p15="http://schemas.microsoft.com/office/powerpoint/2012/main" userId="0df5bb8000ba98b6" providerId="Windows Live"/>
      </p:ext>
    </p:extLst>
  </p:cmAuthor>
  <p:cmAuthor id="2" name="Yuly Paola Manosalva Caro" initials="YPMC" lastIdx="0" clrIdx="1">
    <p:extLst>
      <p:ext uri="{19B8F6BF-5375-455C-9EA6-DF929625EA0E}">
        <p15:presenceInfo xmlns:p15="http://schemas.microsoft.com/office/powerpoint/2012/main" userId="S-1-5-21-2040682382-629501171-3361002703-96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0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14B4-40A5-9ACA-B9B2CB63A574}"/>
              </c:ext>
            </c:extLst>
          </c:dPt>
          <c:dPt>
            <c:idx val="1"/>
            <c:invertIfNegative val="0"/>
            <c:bubble3D val="0"/>
            <c:spPr>
              <a:solidFill>
                <a:schemeClr val="accent4"/>
              </a:solidFill>
              <a:ln>
                <a:solidFill>
                  <a:srgbClr val="92D050"/>
                </a:solidFill>
              </a:ln>
              <a:effectLst/>
            </c:spPr>
            <c:extLst>
              <c:ext xmlns:c16="http://schemas.microsoft.com/office/drawing/2014/chart" uri="{C3380CC4-5D6E-409C-BE32-E72D297353CC}">
                <c16:uniqueId val="{00000003-14B4-40A5-9ACA-B9B2CB63A574}"/>
              </c:ext>
            </c:extLst>
          </c:dPt>
          <c:dLbls>
            <c:dLbl>
              <c:idx val="0"/>
              <c:layout>
                <c:manualLayout>
                  <c:x val="-7.8780453763007303E-3"/>
                  <c:y val="1.2910797823768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B4-40A5-9ACA-B9B2CB63A57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SUJETOS ASIGNADOS</c:v>
                </c:pt>
                <c:pt idx="1">
                  <c:v>SUJETOS AUDITADOS </c:v>
                </c:pt>
              </c:strCache>
            </c:strRef>
          </c:cat>
          <c:val>
            <c:numRef>
              <c:f>Hoja1!$B$2:$B$3</c:f>
              <c:numCache>
                <c:formatCode>General</c:formatCode>
                <c:ptCount val="2"/>
                <c:pt idx="0">
                  <c:v>95</c:v>
                </c:pt>
                <c:pt idx="1">
                  <c:v>82</c:v>
                </c:pt>
              </c:numCache>
            </c:numRef>
          </c:val>
          <c:extLst>
            <c:ext xmlns:c16="http://schemas.microsoft.com/office/drawing/2014/chart" uri="{C3380CC4-5D6E-409C-BE32-E72D297353CC}">
              <c16:uniqueId val="{00000004-14B4-40A5-9ACA-B9B2CB63A574}"/>
            </c:ext>
          </c:extLst>
        </c:ser>
        <c:dLbls>
          <c:showLegendKey val="0"/>
          <c:showVal val="0"/>
          <c:showCatName val="0"/>
          <c:showSerName val="0"/>
          <c:showPercent val="0"/>
          <c:showBubbleSize val="0"/>
        </c:dLbls>
        <c:gapWidth val="219"/>
        <c:overlap val="-27"/>
        <c:axId val="812642912"/>
        <c:axId val="812653792"/>
      </c:barChart>
      <c:catAx>
        <c:axId val="81264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CO"/>
          </a:p>
        </c:txPr>
        <c:crossAx val="812653792"/>
        <c:crosses val="autoZero"/>
        <c:auto val="1"/>
        <c:lblAlgn val="ctr"/>
        <c:lblOffset val="100"/>
        <c:noMultiLvlLbl val="0"/>
      </c:catAx>
      <c:valAx>
        <c:axId val="812653792"/>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812642912"/>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75000"/>
        </a:schemeClr>
      </a:solid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DA2B43-2177-4EF6-B5FD-138A9F416F0C}" type="doc">
      <dgm:prSet loTypeId="urn:microsoft.com/office/officeart/2005/8/layout/radial2" loCatId="relationship" qsTypeId="urn:microsoft.com/office/officeart/2005/8/quickstyle/simple5" qsCatId="simple" csTypeId="urn:microsoft.com/office/officeart/2005/8/colors/colorful1" csCatId="colorful" phldr="1"/>
      <dgm:spPr/>
      <dgm:t>
        <a:bodyPr/>
        <a:lstStyle/>
        <a:p>
          <a:endParaRPr lang="es-ES"/>
        </a:p>
      </dgm:t>
    </dgm:pt>
    <dgm:pt modelId="{431374F5-F65E-4A82-8FCC-382B892B6D72}">
      <dgm:prSet phldrT="[Texto]" custT="1"/>
      <dgm:spPr/>
      <dgm:t>
        <a:bodyPr/>
        <a:lstStyle/>
        <a:p>
          <a:endParaRPr lang="es-CO" sz="11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CO" sz="11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AUDITORÍA DE REGULARIDAD</a:t>
          </a:r>
        </a:p>
        <a:p>
          <a:r>
            <a:rPr lang="es-CO" sz="24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84 (36%)</a:t>
          </a:r>
          <a:endParaRPr lang="es-ES" sz="2400" dirty="0">
            <a:latin typeface="Arial" panose="020B0604020202020204" pitchFamily="34" charset="0"/>
            <a:cs typeface="Arial" panose="020B0604020202020204" pitchFamily="34" charset="0"/>
          </a:endParaRPr>
        </a:p>
      </dgm:t>
    </dgm:pt>
    <dgm:pt modelId="{AED7CE1B-1B7C-4604-9828-A5D4ED4481A7}" type="parTrans" cxnId="{2680A41A-39D6-4CDF-A12A-A5B18F22ED75}">
      <dgm:prSet/>
      <dgm:spPr/>
      <dgm:t>
        <a:bodyPr/>
        <a:lstStyle/>
        <a:p>
          <a:endParaRPr lang="es-ES" sz="2000"/>
        </a:p>
      </dgm:t>
    </dgm:pt>
    <dgm:pt modelId="{A8E4D6C8-77D8-4394-8CCE-FD63411E8EF8}" type="sibTrans" cxnId="{2680A41A-39D6-4CDF-A12A-A5B18F22ED75}">
      <dgm:prSet/>
      <dgm:spPr/>
      <dgm:t>
        <a:bodyPr/>
        <a:lstStyle/>
        <a:p>
          <a:endParaRPr lang="es-ES" sz="2000"/>
        </a:p>
      </dgm:t>
    </dgm:pt>
    <dgm:pt modelId="{7B5237E4-6A1B-4008-8880-2145503C8900}">
      <dgm:prSet phldrT="[Texto]" custT="1"/>
      <dgm:spPr/>
      <dgm:t>
        <a:bodyPr/>
        <a:lstStyle/>
        <a:p>
          <a:endParaRPr lang="es-CO" sz="11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CO" sz="1100" b="1"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AUDITORÍA DE DESEMPEÑO</a:t>
          </a:r>
        </a:p>
        <a:p>
          <a:r>
            <a:rPr lang="es-CO" sz="1800" b="1"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139</a:t>
          </a:r>
          <a:endParaRPr lang="es-CO" sz="1600" b="1"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CO" sz="24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(60%)</a:t>
          </a:r>
          <a:endParaRPr lang="es-ES" sz="4800" dirty="0">
            <a:latin typeface="Arial" panose="020B0604020202020204" pitchFamily="34" charset="0"/>
            <a:cs typeface="Arial" panose="020B0604020202020204" pitchFamily="34" charset="0"/>
          </a:endParaRPr>
        </a:p>
      </dgm:t>
    </dgm:pt>
    <dgm:pt modelId="{4CC71C6A-73D2-494E-8E31-D4D108B9A37B}" type="parTrans" cxnId="{C42BE72E-A36A-461B-A0FB-3E93F1CE6B14}">
      <dgm:prSet/>
      <dgm:spPr/>
      <dgm:t>
        <a:bodyPr/>
        <a:lstStyle/>
        <a:p>
          <a:endParaRPr lang="es-ES" sz="2000"/>
        </a:p>
      </dgm:t>
    </dgm:pt>
    <dgm:pt modelId="{FCF52602-81F0-42B1-96ED-14EE175B1A54}" type="sibTrans" cxnId="{C42BE72E-A36A-461B-A0FB-3E93F1CE6B14}">
      <dgm:prSet/>
      <dgm:spPr/>
      <dgm:t>
        <a:bodyPr/>
        <a:lstStyle/>
        <a:p>
          <a:endParaRPr lang="es-ES" sz="2000"/>
        </a:p>
      </dgm:t>
    </dgm:pt>
    <dgm:pt modelId="{EE51C5AB-F2D9-4FA5-A928-BF8CA96C9789}">
      <dgm:prSet phldrT="[Texto]" custT="1"/>
      <dgm:spPr/>
      <dgm:t>
        <a:bodyPr/>
        <a:lstStyle/>
        <a:p>
          <a:r>
            <a:rPr lang="es-CO" sz="105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VISITA DE CONTROL FISCAL</a:t>
          </a:r>
        </a:p>
        <a:p>
          <a:r>
            <a:rPr lang="es-CO" sz="20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p>
        <a:p>
          <a:r>
            <a:rPr lang="es-CO" sz="24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s-ES" sz="2800" dirty="0">
            <a:latin typeface="Arial" panose="020B0604020202020204" pitchFamily="34" charset="0"/>
            <a:cs typeface="Arial" panose="020B0604020202020204" pitchFamily="34" charset="0"/>
          </a:endParaRPr>
        </a:p>
      </dgm:t>
    </dgm:pt>
    <dgm:pt modelId="{32F047C8-4689-44B9-B3B1-88E52B6A1BC4}" type="parTrans" cxnId="{B84757A2-B079-4B08-A4D6-BC2ADD59E7A5}">
      <dgm:prSet/>
      <dgm:spPr/>
      <dgm:t>
        <a:bodyPr/>
        <a:lstStyle/>
        <a:p>
          <a:endParaRPr lang="es-ES" sz="2000"/>
        </a:p>
      </dgm:t>
    </dgm:pt>
    <dgm:pt modelId="{F528764B-1A8F-420E-BCED-A46248F580B7}" type="sibTrans" cxnId="{B84757A2-B079-4B08-A4D6-BC2ADD59E7A5}">
      <dgm:prSet/>
      <dgm:spPr/>
      <dgm:t>
        <a:bodyPr/>
        <a:lstStyle/>
        <a:p>
          <a:endParaRPr lang="es-ES" sz="2000"/>
        </a:p>
      </dgm:t>
    </dgm:pt>
    <dgm:pt modelId="{1759D5AF-AE04-4A18-BC86-5E278D5383E5}" type="pres">
      <dgm:prSet presAssocID="{1EDA2B43-2177-4EF6-B5FD-138A9F416F0C}" presName="composite" presStyleCnt="0">
        <dgm:presLayoutVars>
          <dgm:chMax val="5"/>
          <dgm:dir/>
          <dgm:animLvl val="ctr"/>
          <dgm:resizeHandles val="exact"/>
        </dgm:presLayoutVars>
      </dgm:prSet>
      <dgm:spPr/>
    </dgm:pt>
    <dgm:pt modelId="{743D8397-B6B9-4330-90E1-DDBC7E783372}" type="pres">
      <dgm:prSet presAssocID="{1EDA2B43-2177-4EF6-B5FD-138A9F416F0C}" presName="cycle" presStyleCnt="0"/>
      <dgm:spPr/>
    </dgm:pt>
    <dgm:pt modelId="{34345BD2-D44B-4690-A2A6-E760C4A767E6}" type="pres">
      <dgm:prSet presAssocID="{1EDA2B43-2177-4EF6-B5FD-138A9F416F0C}" presName="centerShape" presStyleCnt="0"/>
      <dgm:spPr/>
    </dgm:pt>
    <dgm:pt modelId="{D1BE8446-DBB2-4AB9-B43E-96C4204634A5}" type="pres">
      <dgm:prSet presAssocID="{1EDA2B43-2177-4EF6-B5FD-138A9F416F0C}" presName="connSite" presStyleLbl="node1" presStyleIdx="0" presStyleCnt="4"/>
      <dgm:spPr/>
    </dgm:pt>
    <dgm:pt modelId="{7198CC17-2ACE-432B-9087-D6E96339DD65}" type="pres">
      <dgm:prSet presAssocID="{1EDA2B43-2177-4EF6-B5FD-138A9F416F0C}" presName="visible" presStyleLbl="node1" presStyleIdx="0" presStyleCnt="4" custLinFactNeighborX="2158" custLinFactNeighborY="5636"/>
      <dgm:spPr>
        <a:solidFill>
          <a:schemeClr val="accent2"/>
        </a:solidFill>
      </dgm:spPr>
    </dgm:pt>
    <dgm:pt modelId="{9EAE9DBE-7207-45AB-8F8E-A898519F9C4B}" type="pres">
      <dgm:prSet presAssocID="{AED7CE1B-1B7C-4604-9828-A5D4ED4481A7}" presName="Name25" presStyleLbl="parChTrans1D1" presStyleIdx="0" presStyleCnt="3"/>
      <dgm:spPr/>
    </dgm:pt>
    <dgm:pt modelId="{035AD42E-643C-4960-9113-7ECC227B14C8}" type="pres">
      <dgm:prSet presAssocID="{431374F5-F65E-4A82-8FCC-382B892B6D72}" presName="node" presStyleCnt="0"/>
      <dgm:spPr/>
    </dgm:pt>
    <dgm:pt modelId="{45764CEC-D310-4F17-A16F-EE9E97E91F0F}" type="pres">
      <dgm:prSet presAssocID="{431374F5-F65E-4A82-8FCC-382B892B6D72}" presName="parentNode" presStyleLbl="node1" presStyleIdx="1" presStyleCnt="4" custScaleX="123462" custScaleY="118812" custLinFactX="42270" custLinFactNeighborX="100000" custLinFactNeighborY="4663">
        <dgm:presLayoutVars>
          <dgm:chMax val="1"/>
          <dgm:bulletEnabled val="1"/>
        </dgm:presLayoutVars>
      </dgm:prSet>
      <dgm:spPr/>
    </dgm:pt>
    <dgm:pt modelId="{BC8A4A45-171A-4101-8F48-99E01ADD871F}" type="pres">
      <dgm:prSet presAssocID="{431374F5-F65E-4A82-8FCC-382B892B6D72}" presName="childNode" presStyleLbl="revTx" presStyleIdx="0" presStyleCnt="0">
        <dgm:presLayoutVars>
          <dgm:bulletEnabled val="1"/>
        </dgm:presLayoutVars>
      </dgm:prSet>
      <dgm:spPr/>
    </dgm:pt>
    <dgm:pt modelId="{260FCC62-C843-44B4-9894-9F5C537BA559}" type="pres">
      <dgm:prSet presAssocID="{4CC71C6A-73D2-494E-8E31-D4D108B9A37B}" presName="Name25" presStyleLbl="parChTrans1D1" presStyleIdx="1" presStyleCnt="3"/>
      <dgm:spPr/>
    </dgm:pt>
    <dgm:pt modelId="{F8A22BF4-9664-4530-A623-A016D0A29FFE}" type="pres">
      <dgm:prSet presAssocID="{7B5237E4-6A1B-4008-8880-2145503C8900}" presName="node" presStyleCnt="0"/>
      <dgm:spPr/>
    </dgm:pt>
    <dgm:pt modelId="{82AD5CD6-B920-491C-A632-45244EB685CC}" type="pres">
      <dgm:prSet presAssocID="{7B5237E4-6A1B-4008-8880-2145503C8900}" presName="parentNode" presStyleLbl="node1" presStyleIdx="2" presStyleCnt="4" custScaleX="125607" custScaleY="120415" custLinFactNeighborX="50524" custLinFactNeighborY="4929">
        <dgm:presLayoutVars>
          <dgm:chMax val="1"/>
          <dgm:bulletEnabled val="1"/>
        </dgm:presLayoutVars>
      </dgm:prSet>
      <dgm:spPr/>
    </dgm:pt>
    <dgm:pt modelId="{FB726907-5E29-4B7E-B75B-8714259E8D09}" type="pres">
      <dgm:prSet presAssocID="{7B5237E4-6A1B-4008-8880-2145503C8900}" presName="childNode" presStyleLbl="revTx" presStyleIdx="0" presStyleCnt="0">
        <dgm:presLayoutVars>
          <dgm:bulletEnabled val="1"/>
        </dgm:presLayoutVars>
      </dgm:prSet>
      <dgm:spPr/>
    </dgm:pt>
    <dgm:pt modelId="{635D7F23-CFD9-40DA-8977-613E7084F4CE}" type="pres">
      <dgm:prSet presAssocID="{32F047C8-4689-44B9-B3B1-88E52B6A1BC4}" presName="Name25" presStyleLbl="parChTrans1D1" presStyleIdx="2" presStyleCnt="3"/>
      <dgm:spPr/>
    </dgm:pt>
    <dgm:pt modelId="{4C81DDBC-24BD-45EA-AA6C-0A93D8011ACA}" type="pres">
      <dgm:prSet presAssocID="{EE51C5AB-F2D9-4FA5-A928-BF8CA96C9789}" presName="node" presStyleCnt="0"/>
      <dgm:spPr/>
    </dgm:pt>
    <dgm:pt modelId="{4FBFB7EE-BA2D-4B90-802E-748902402928}" type="pres">
      <dgm:prSet presAssocID="{EE51C5AB-F2D9-4FA5-A928-BF8CA96C9789}" presName="parentNode" presStyleLbl="node1" presStyleIdx="3" presStyleCnt="4" custScaleX="116059" custScaleY="114096" custLinFactX="30161" custLinFactNeighborX="100000" custLinFactNeighborY="10540">
        <dgm:presLayoutVars>
          <dgm:chMax val="1"/>
          <dgm:bulletEnabled val="1"/>
        </dgm:presLayoutVars>
      </dgm:prSet>
      <dgm:spPr/>
    </dgm:pt>
    <dgm:pt modelId="{B30F8463-FE36-49BA-B518-7E85B2B5EEA9}" type="pres">
      <dgm:prSet presAssocID="{EE51C5AB-F2D9-4FA5-A928-BF8CA96C9789}" presName="childNode" presStyleLbl="revTx" presStyleIdx="0" presStyleCnt="0">
        <dgm:presLayoutVars>
          <dgm:bulletEnabled val="1"/>
        </dgm:presLayoutVars>
      </dgm:prSet>
      <dgm:spPr/>
    </dgm:pt>
  </dgm:ptLst>
  <dgm:cxnLst>
    <dgm:cxn modelId="{6F442000-6CA2-4AE9-A24B-AE54DD4C0FEC}" type="presOf" srcId="{7B5237E4-6A1B-4008-8880-2145503C8900}" destId="{82AD5CD6-B920-491C-A632-45244EB685CC}" srcOrd="0" destOrd="0" presId="urn:microsoft.com/office/officeart/2005/8/layout/radial2"/>
    <dgm:cxn modelId="{2680A41A-39D6-4CDF-A12A-A5B18F22ED75}" srcId="{1EDA2B43-2177-4EF6-B5FD-138A9F416F0C}" destId="{431374F5-F65E-4A82-8FCC-382B892B6D72}" srcOrd="0" destOrd="0" parTransId="{AED7CE1B-1B7C-4604-9828-A5D4ED4481A7}" sibTransId="{A8E4D6C8-77D8-4394-8CCE-FD63411E8EF8}"/>
    <dgm:cxn modelId="{C42BE72E-A36A-461B-A0FB-3E93F1CE6B14}" srcId="{1EDA2B43-2177-4EF6-B5FD-138A9F416F0C}" destId="{7B5237E4-6A1B-4008-8880-2145503C8900}" srcOrd="1" destOrd="0" parTransId="{4CC71C6A-73D2-494E-8E31-D4D108B9A37B}" sibTransId="{FCF52602-81F0-42B1-96ED-14EE175B1A54}"/>
    <dgm:cxn modelId="{D38CA330-F8E1-4F94-93FA-7F9E9ECB9ACD}" type="presOf" srcId="{431374F5-F65E-4A82-8FCC-382B892B6D72}" destId="{45764CEC-D310-4F17-A16F-EE9E97E91F0F}" srcOrd="0" destOrd="0" presId="urn:microsoft.com/office/officeart/2005/8/layout/radial2"/>
    <dgm:cxn modelId="{6C845760-7C72-44DB-ACF3-98D349B5A981}" type="presOf" srcId="{32F047C8-4689-44B9-B3B1-88E52B6A1BC4}" destId="{635D7F23-CFD9-40DA-8977-613E7084F4CE}" srcOrd="0" destOrd="0" presId="urn:microsoft.com/office/officeart/2005/8/layout/radial2"/>
    <dgm:cxn modelId="{B84757A2-B079-4B08-A4D6-BC2ADD59E7A5}" srcId="{1EDA2B43-2177-4EF6-B5FD-138A9F416F0C}" destId="{EE51C5AB-F2D9-4FA5-A928-BF8CA96C9789}" srcOrd="2" destOrd="0" parTransId="{32F047C8-4689-44B9-B3B1-88E52B6A1BC4}" sibTransId="{F528764B-1A8F-420E-BCED-A46248F580B7}"/>
    <dgm:cxn modelId="{561ECFB5-EE0E-4028-8FEB-7068F4E19DDB}" type="presOf" srcId="{4CC71C6A-73D2-494E-8E31-D4D108B9A37B}" destId="{260FCC62-C843-44B4-9894-9F5C537BA559}" srcOrd="0" destOrd="0" presId="urn:microsoft.com/office/officeart/2005/8/layout/radial2"/>
    <dgm:cxn modelId="{C68965E4-1FF2-4CC9-944A-D2B6B77BFB2F}" type="presOf" srcId="{AED7CE1B-1B7C-4604-9828-A5D4ED4481A7}" destId="{9EAE9DBE-7207-45AB-8F8E-A898519F9C4B}" srcOrd="0" destOrd="0" presId="urn:microsoft.com/office/officeart/2005/8/layout/radial2"/>
    <dgm:cxn modelId="{628C6AE8-1789-4FE2-A0B1-7DAD0E6A9177}" type="presOf" srcId="{EE51C5AB-F2D9-4FA5-A928-BF8CA96C9789}" destId="{4FBFB7EE-BA2D-4B90-802E-748902402928}" srcOrd="0" destOrd="0" presId="urn:microsoft.com/office/officeart/2005/8/layout/radial2"/>
    <dgm:cxn modelId="{86BF3CF8-8A12-43A9-BF33-878D97E50F73}" type="presOf" srcId="{1EDA2B43-2177-4EF6-B5FD-138A9F416F0C}" destId="{1759D5AF-AE04-4A18-BC86-5E278D5383E5}" srcOrd="0" destOrd="0" presId="urn:microsoft.com/office/officeart/2005/8/layout/radial2"/>
    <dgm:cxn modelId="{32D704E6-350D-4396-B610-889075BB69D5}" type="presParOf" srcId="{1759D5AF-AE04-4A18-BC86-5E278D5383E5}" destId="{743D8397-B6B9-4330-90E1-DDBC7E783372}" srcOrd="0" destOrd="0" presId="urn:microsoft.com/office/officeart/2005/8/layout/radial2"/>
    <dgm:cxn modelId="{02B02E6F-0D19-4D1A-A334-48FFB051934D}" type="presParOf" srcId="{743D8397-B6B9-4330-90E1-DDBC7E783372}" destId="{34345BD2-D44B-4690-A2A6-E760C4A767E6}" srcOrd="0" destOrd="0" presId="urn:microsoft.com/office/officeart/2005/8/layout/radial2"/>
    <dgm:cxn modelId="{4A5CEC23-A1FE-4473-9142-5ADA72D2004E}" type="presParOf" srcId="{34345BD2-D44B-4690-A2A6-E760C4A767E6}" destId="{D1BE8446-DBB2-4AB9-B43E-96C4204634A5}" srcOrd="0" destOrd="0" presId="urn:microsoft.com/office/officeart/2005/8/layout/radial2"/>
    <dgm:cxn modelId="{CB881084-1C43-4A6F-AE16-C2DFBF4BD044}" type="presParOf" srcId="{34345BD2-D44B-4690-A2A6-E760C4A767E6}" destId="{7198CC17-2ACE-432B-9087-D6E96339DD65}" srcOrd="1" destOrd="0" presId="urn:microsoft.com/office/officeart/2005/8/layout/radial2"/>
    <dgm:cxn modelId="{2AB327EF-947E-4516-9CC5-ACCE0E3794E6}" type="presParOf" srcId="{743D8397-B6B9-4330-90E1-DDBC7E783372}" destId="{9EAE9DBE-7207-45AB-8F8E-A898519F9C4B}" srcOrd="1" destOrd="0" presId="urn:microsoft.com/office/officeart/2005/8/layout/radial2"/>
    <dgm:cxn modelId="{99D768DE-903F-49E0-9F53-9E3A6B8DC3DC}" type="presParOf" srcId="{743D8397-B6B9-4330-90E1-DDBC7E783372}" destId="{035AD42E-643C-4960-9113-7ECC227B14C8}" srcOrd="2" destOrd="0" presId="urn:microsoft.com/office/officeart/2005/8/layout/radial2"/>
    <dgm:cxn modelId="{1EB7C5FC-390A-4E67-9245-75993D74B6DB}" type="presParOf" srcId="{035AD42E-643C-4960-9113-7ECC227B14C8}" destId="{45764CEC-D310-4F17-A16F-EE9E97E91F0F}" srcOrd="0" destOrd="0" presId="urn:microsoft.com/office/officeart/2005/8/layout/radial2"/>
    <dgm:cxn modelId="{E99569A6-C425-4035-8FCC-568A28E09FA4}" type="presParOf" srcId="{035AD42E-643C-4960-9113-7ECC227B14C8}" destId="{BC8A4A45-171A-4101-8F48-99E01ADD871F}" srcOrd="1" destOrd="0" presId="urn:microsoft.com/office/officeart/2005/8/layout/radial2"/>
    <dgm:cxn modelId="{908FEBAF-5A58-476F-BBE1-5E6438E3DB00}" type="presParOf" srcId="{743D8397-B6B9-4330-90E1-DDBC7E783372}" destId="{260FCC62-C843-44B4-9894-9F5C537BA559}" srcOrd="3" destOrd="0" presId="urn:microsoft.com/office/officeart/2005/8/layout/radial2"/>
    <dgm:cxn modelId="{141404E7-CF87-4DE1-BAC8-1BE8D1186E16}" type="presParOf" srcId="{743D8397-B6B9-4330-90E1-DDBC7E783372}" destId="{F8A22BF4-9664-4530-A623-A016D0A29FFE}" srcOrd="4" destOrd="0" presId="urn:microsoft.com/office/officeart/2005/8/layout/radial2"/>
    <dgm:cxn modelId="{6478DBE3-9790-4008-9C2E-FA671620E94F}" type="presParOf" srcId="{F8A22BF4-9664-4530-A623-A016D0A29FFE}" destId="{82AD5CD6-B920-491C-A632-45244EB685CC}" srcOrd="0" destOrd="0" presId="urn:microsoft.com/office/officeart/2005/8/layout/radial2"/>
    <dgm:cxn modelId="{2516B652-C23D-4EE2-9E6A-8A13188D645D}" type="presParOf" srcId="{F8A22BF4-9664-4530-A623-A016D0A29FFE}" destId="{FB726907-5E29-4B7E-B75B-8714259E8D09}" srcOrd="1" destOrd="0" presId="urn:microsoft.com/office/officeart/2005/8/layout/radial2"/>
    <dgm:cxn modelId="{D5358BF9-8734-4754-A158-E5416B597AE5}" type="presParOf" srcId="{743D8397-B6B9-4330-90E1-DDBC7E783372}" destId="{635D7F23-CFD9-40DA-8977-613E7084F4CE}" srcOrd="5" destOrd="0" presId="urn:microsoft.com/office/officeart/2005/8/layout/radial2"/>
    <dgm:cxn modelId="{51B7D5E6-6582-44E8-97F3-984E46BE2D38}" type="presParOf" srcId="{743D8397-B6B9-4330-90E1-DDBC7E783372}" destId="{4C81DDBC-24BD-45EA-AA6C-0A93D8011ACA}" srcOrd="6" destOrd="0" presId="urn:microsoft.com/office/officeart/2005/8/layout/radial2"/>
    <dgm:cxn modelId="{E7C54B73-86EB-4033-AFF9-154CB8DF2538}" type="presParOf" srcId="{4C81DDBC-24BD-45EA-AA6C-0A93D8011ACA}" destId="{4FBFB7EE-BA2D-4B90-802E-748902402928}" srcOrd="0" destOrd="0" presId="urn:microsoft.com/office/officeart/2005/8/layout/radial2"/>
    <dgm:cxn modelId="{9C4A4B80-A2A7-4FF6-BE44-7EDB77FFE207}" type="presParOf" srcId="{4C81DDBC-24BD-45EA-AA6C-0A93D8011ACA}" destId="{B30F8463-FE36-49BA-B518-7E85B2B5EEA9}"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F4E906-6931-7349-A98C-F65C8060C86F}" type="doc">
      <dgm:prSet loTypeId="urn:microsoft.com/office/officeart/2008/layout/VerticalCurvedList" loCatId="" qsTypeId="urn:microsoft.com/office/officeart/2005/8/quickstyle/simple1" qsCatId="simple" csTypeId="urn:microsoft.com/office/officeart/2005/8/colors/accent0_3" csCatId="mainScheme" phldr="1"/>
      <dgm:spPr/>
      <dgm:t>
        <a:bodyPr/>
        <a:lstStyle/>
        <a:p>
          <a:endParaRPr lang="es-ES"/>
        </a:p>
      </dgm:t>
    </dgm:pt>
    <dgm:pt modelId="{413E4F7F-38B4-F44F-B531-98418887D3EF}">
      <dgm:prSet phldrT="[Texto]" custT="1"/>
      <dgm:spPr>
        <a:solidFill>
          <a:schemeClr val="accent1">
            <a:lumMod val="75000"/>
          </a:schemeClr>
        </a:solidFill>
      </dgm:spPr>
      <dgm:t>
        <a:bodyPr/>
        <a:lstStyle/>
        <a:p>
          <a:r>
            <a:rPr lang="es-CO" sz="1200" b="1" dirty="0">
              <a:latin typeface="Arial" panose="020B0604020202020204" pitchFamily="34" charset="0"/>
              <a:cs typeface="Arial" panose="020B0604020202020204" pitchFamily="34" charset="0"/>
            </a:rPr>
            <a:t>PROGRAMA DE ALIMENTACIÓN ESCOLAR (PAE) </a:t>
          </a:r>
        </a:p>
        <a:p>
          <a:r>
            <a:rPr lang="es-CO" sz="1200" dirty="0">
              <a:latin typeface="Arial" panose="020B0604020202020204" pitchFamily="34" charset="0"/>
              <a:cs typeface="Arial" panose="020B0604020202020204" pitchFamily="34" charset="0"/>
            </a:rPr>
            <a:t>Hallazgos Administrativo con presunta incidencia disciplinaria e incidencia Fiscal en cuantía de $3.975,2 </a:t>
          </a:r>
          <a:r>
            <a:rPr lang="es-CO" sz="1200" dirty="0" err="1">
              <a:latin typeface="Arial" panose="020B0604020202020204" pitchFamily="34" charset="0"/>
              <a:cs typeface="Arial" panose="020B0604020202020204" pitchFamily="34" charset="0"/>
            </a:rPr>
            <a:t>mill</a:t>
          </a:r>
          <a:r>
            <a:rPr lang="es-CO" sz="1200" dirty="0">
              <a:latin typeface="Arial" panose="020B0604020202020204" pitchFamily="34" charset="0"/>
              <a:cs typeface="Arial" panose="020B0604020202020204" pitchFamily="34" charset="0"/>
            </a:rPr>
            <a:t>, por la no utilización de dotación de cocina - comedor escolar adquirida por la SED para 14 Colegios Distritales</a:t>
          </a:r>
          <a:r>
            <a:rPr lang="es-C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ES" sz="1200" dirty="0"/>
        </a:p>
      </dgm:t>
    </dgm:pt>
    <dgm:pt modelId="{31C32695-4775-DC44-9DA3-78581F33C55B}" type="parTrans" cxnId="{F7C22820-1674-8740-90C3-49C17FCA171E}">
      <dgm:prSet/>
      <dgm:spPr/>
      <dgm:t>
        <a:bodyPr/>
        <a:lstStyle/>
        <a:p>
          <a:endParaRPr lang="es-ES"/>
        </a:p>
      </dgm:t>
    </dgm:pt>
    <dgm:pt modelId="{F07BB070-4DFA-084D-AF3D-01666BBF6C4C}" type="sibTrans" cxnId="{F7C22820-1674-8740-90C3-49C17FCA171E}">
      <dgm:prSet/>
      <dgm:spPr/>
      <dgm:t>
        <a:bodyPr/>
        <a:lstStyle/>
        <a:p>
          <a:endParaRPr lang="es-ES"/>
        </a:p>
      </dgm:t>
    </dgm:pt>
    <dgm:pt modelId="{0179D095-85B9-FF4B-B389-486F739E5174}">
      <dgm:prSet phldrT="[Texto]" custT="1"/>
      <dgm:spPr>
        <a:solidFill>
          <a:schemeClr val="accent5">
            <a:lumMod val="75000"/>
          </a:schemeClr>
        </a:solidFill>
      </dgm:spPr>
      <dgm:t>
        <a:bodyPr/>
        <a:lstStyle/>
        <a:p>
          <a:r>
            <a:rPr lang="es-CO" sz="1200" b="1" dirty="0">
              <a:latin typeface="Arial" panose="020B0604020202020204" pitchFamily="34" charset="0"/>
              <a:cs typeface="Arial" panose="020B0604020202020204" pitchFamily="34" charset="0"/>
            </a:rPr>
            <a:t>ENTREGA DE BENEFICIOS (BONOS, APOYOS ALIMENTARIOS)</a:t>
          </a:r>
        </a:p>
        <a:p>
          <a:r>
            <a:rPr lang="es-CO" sz="1200" dirty="0">
              <a:latin typeface="Arial" panose="020B0604020202020204" pitchFamily="34" charset="0"/>
              <a:cs typeface="Arial" panose="020B0604020202020204" pitchFamily="34" charset="0"/>
            </a:rPr>
            <a:t>Hallazgos Administrativo con presunta incidencia disciplinaria y Fiscal en cuantía de 4.429,0 </a:t>
          </a:r>
          <a:r>
            <a:rPr lang="es-CO" sz="1200" dirty="0" err="1">
              <a:latin typeface="Arial" panose="020B0604020202020204" pitchFamily="34" charset="0"/>
              <a:cs typeface="Arial" panose="020B0604020202020204" pitchFamily="34" charset="0"/>
            </a:rPr>
            <a:t>mill</a:t>
          </a:r>
          <a:r>
            <a:rPr lang="es-CO" sz="1200" dirty="0">
              <a:latin typeface="Arial" panose="020B0604020202020204" pitchFamily="34" charset="0"/>
              <a:cs typeface="Arial" panose="020B0604020202020204" pitchFamily="34" charset="0"/>
            </a:rPr>
            <a:t>, originado en las inconsistencias de la información de usuarios en el sistema de información SIRBE de la Secretaría Distrital de Integración Social. </a:t>
          </a:r>
          <a:endParaRPr lang="es-ES" sz="1200" dirty="0"/>
        </a:p>
      </dgm:t>
    </dgm:pt>
    <dgm:pt modelId="{76BFFB8E-09B2-6949-8A90-9C1EF23EDF4E}" type="parTrans" cxnId="{82D84780-B751-EE41-BDBE-A2CF4AFA8A0D}">
      <dgm:prSet/>
      <dgm:spPr/>
      <dgm:t>
        <a:bodyPr/>
        <a:lstStyle/>
        <a:p>
          <a:endParaRPr lang="es-ES"/>
        </a:p>
      </dgm:t>
    </dgm:pt>
    <dgm:pt modelId="{85ADBCA4-BB33-6040-9D13-2A9E99E8C93C}" type="sibTrans" cxnId="{82D84780-B751-EE41-BDBE-A2CF4AFA8A0D}">
      <dgm:prSet/>
      <dgm:spPr/>
      <dgm:t>
        <a:bodyPr/>
        <a:lstStyle/>
        <a:p>
          <a:endParaRPr lang="es-ES"/>
        </a:p>
      </dgm:t>
    </dgm:pt>
    <dgm:pt modelId="{928E9400-9376-194A-9046-77C0F0FD2F1E}">
      <dgm:prSet phldrT="[Texto]" custT="1"/>
      <dgm:spPr/>
      <dgm:t>
        <a:bodyPr/>
        <a:lstStyle/>
        <a:p>
          <a:r>
            <a:rPr lang="es-CO" sz="1200" b="1" dirty="0">
              <a:latin typeface="Arial" panose="020B0604020202020204" pitchFamily="34" charset="0"/>
              <a:cs typeface="Arial" panose="020B0604020202020204" pitchFamily="34" charset="0"/>
            </a:rPr>
            <a:t>RECURSOS INVERTIDOS EN ESTUDIOS Y DISEÑOS </a:t>
          </a:r>
        </a:p>
        <a:p>
          <a:r>
            <a:rPr lang="es-CO" sz="1200" dirty="0">
              <a:latin typeface="Arial" panose="020B0604020202020204" pitchFamily="34" charset="0"/>
              <a:cs typeface="Arial" panose="020B0604020202020204" pitchFamily="34" charset="0"/>
            </a:rPr>
            <a:t>Hallazgo administrativo con presunta incidencia disciplinaria y penal e incidencia fiscal en cuantía de $6.496,6 mill, relacionados con el predio Usme II IDIPRON, para la ejecución de un proyecto de vivienda de interés prioritario- VIP.</a:t>
          </a:r>
          <a:endParaRPr lang="es-ES" sz="1200" dirty="0"/>
        </a:p>
      </dgm:t>
    </dgm:pt>
    <dgm:pt modelId="{FD56B40D-50F0-6D4A-92EC-BAB54CE715A1}" type="parTrans" cxnId="{05E814BF-6D3F-4A44-905C-5BCAD6AAD4E4}">
      <dgm:prSet/>
      <dgm:spPr/>
      <dgm:t>
        <a:bodyPr/>
        <a:lstStyle/>
        <a:p>
          <a:endParaRPr lang="es-ES"/>
        </a:p>
      </dgm:t>
    </dgm:pt>
    <dgm:pt modelId="{D000D0DD-E9F0-FC40-A7E4-92769AF611C9}" type="sibTrans" cxnId="{05E814BF-6D3F-4A44-905C-5BCAD6AAD4E4}">
      <dgm:prSet/>
      <dgm:spPr/>
      <dgm:t>
        <a:bodyPr/>
        <a:lstStyle/>
        <a:p>
          <a:endParaRPr lang="es-ES"/>
        </a:p>
      </dgm:t>
    </dgm:pt>
    <dgm:pt modelId="{0995F053-5451-FE48-B150-DE66D04E3621}" type="pres">
      <dgm:prSet presAssocID="{87F4E906-6931-7349-A98C-F65C8060C86F}" presName="Name0" presStyleCnt="0">
        <dgm:presLayoutVars>
          <dgm:chMax val="7"/>
          <dgm:chPref val="7"/>
          <dgm:dir/>
        </dgm:presLayoutVars>
      </dgm:prSet>
      <dgm:spPr/>
    </dgm:pt>
    <dgm:pt modelId="{94C2CE36-138F-8349-A651-A80A59C300EC}" type="pres">
      <dgm:prSet presAssocID="{87F4E906-6931-7349-A98C-F65C8060C86F}" presName="Name1" presStyleCnt="0"/>
      <dgm:spPr/>
    </dgm:pt>
    <dgm:pt modelId="{D199C7E9-9516-A440-9173-E92E43254163}" type="pres">
      <dgm:prSet presAssocID="{87F4E906-6931-7349-A98C-F65C8060C86F}" presName="cycle" presStyleCnt="0"/>
      <dgm:spPr/>
    </dgm:pt>
    <dgm:pt modelId="{5638A54A-B89F-8A4C-B3C0-379D2AA288EA}" type="pres">
      <dgm:prSet presAssocID="{87F4E906-6931-7349-A98C-F65C8060C86F}" presName="srcNode" presStyleLbl="node1" presStyleIdx="0" presStyleCnt="3"/>
      <dgm:spPr/>
    </dgm:pt>
    <dgm:pt modelId="{7E9FF01C-72D1-054F-ACF6-6BB12D45A93B}" type="pres">
      <dgm:prSet presAssocID="{87F4E906-6931-7349-A98C-F65C8060C86F}" presName="conn" presStyleLbl="parChTrans1D2" presStyleIdx="0" presStyleCnt="1"/>
      <dgm:spPr/>
    </dgm:pt>
    <dgm:pt modelId="{3B6D23F2-454C-8942-A066-C28FE0230BC9}" type="pres">
      <dgm:prSet presAssocID="{87F4E906-6931-7349-A98C-F65C8060C86F}" presName="extraNode" presStyleLbl="node1" presStyleIdx="0" presStyleCnt="3"/>
      <dgm:spPr/>
    </dgm:pt>
    <dgm:pt modelId="{B9070A36-01EB-F542-8EBE-2B3E3F9971DD}" type="pres">
      <dgm:prSet presAssocID="{87F4E906-6931-7349-A98C-F65C8060C86F}" presName="dstNode" presStyleLbl="node1" presStyleIdx="0" presStyleCnt="3"/>
      <dgm:spPr/>
    </dgm:pt>
    <dgm:pt modelId="{D3BAA178-D5EF-3C4D-B5B5-AF5E32F19D4D}" type="pres">
      <dgm:prSet presAssocID="{413E4F7F-38B4-F44F-B531-98418887D3EF}" presName="text_1" presStyleLbl="node1" presStyleIdx="0" presStyleCnt="3" custScaleX="99696">
        <dgm:presLayoutVars>
          <dgm:bulletEnabled val="1"/>
        </dgm:presLayoutVars>
      </dgm:prSet>
      <dgm:spPr/>
    </dgm:pt>
    <dgm:pt modelId="{159BC917-6497-CD42-8568-5BCFE26CCE7E}" type="pres">
      <dgm:prSet presAssocID="{413E4F7F-38B4-F44F-B531-98418887D3EF}" presName="accent_1" presStyleCnt="0"/>
      <dgm:spPr/>
    </dgm:pt>
    <dgm:pt modelId="{E14FCB76-08EA-D84B-B419-F0D42A531C65}" type="pres">
      <dgm:prSet presAssocID="{413E4F7F-38B4-F44F-B531-98418887D3EF}" presName="accentRepeatNode" presStyleLbl="solidFgAcc1" presStyleIdx="0" presStyleCnt="3"/>
      <dgm:spPr>
        <a:solidFill>
          <a:schemeClr val="accent4"/>
        </a:solidFill>
      </dgm:spPr>
    </dgm:pt>
    <dgm:pt modelId="{D1239DF1-5C47-8B4C-861D-3EBF00E3F1CD}" type="pres">
      <dgm:prSet presAssocID="{0179D095-85B9-FF4B-B389-486F739E5174}" presName="text_2" presStyleLbl="node1" presStyleIdx="1" presStyleCnt="3">
        <dgm:presLayoutVars>
          <dgm:bulletEnabled val="1"/>
        </dgm:presLayoutVars>
      </dgm:prSet>
      <dgm:spPr/>
    </dgm:pt>
    <dgm:pt modelId="{D7018EE7-0005-844B-BC1D-1BC8288F8FD9}" type="pres">
      <dgm:prSet presAssocID="{0179D095-85B9-FF4B-B389-486F739E5174}" presName="accent_2" presStyleCnt="0"/>
      <dgm:spPr/>
    </dgm:pt>
    <dgm:pt modelId="{EFFF69D1-6F0D-8441-8BA5-E51FF3A5D601}" type="pres">
      <dgm:prSet presAssocID="{0179D095-85B9-FF4B-B389-486F739E5174}" presName="accentRepeatNode" presStyleLbl="solidFgAcc1" presStyleIdx="1" presStyleCnt="3"/>
      <dgm:spPr>
        <a:solidFill>
          <a:schemeClr val="bg1"/>
        </a:solidFill>
      </dgm:spPr>
    </dgm:pt>
    <dgm:pt modelId="{0C681A9B-6162-3448-B40D-88142C1D6A63}" type="pres">
      <dgm:prSet presAssocID="{928E9400-9376-194A-9046-77C0F0FD2F1E}" presName="text_3" presStyleLbl="node1" presStyleIdx="2" presStyleCnt="3">
        <dgm:presLayoutVars>
          <dgm:bulletEnabled val="1"/>
        </dgm:presLayoutVars>
      </dgm:prSet>
      <dgm:spPr/>
    </dgm:pt>
    <dgm:pt modelId="{DD508DFD-DBCB-F94E-9F4D-E5CF3D1547C3}" type="pres">
      <dgm:prSet presAssocID="{928E9400-9376-194A-9046-77C0F0FD2F1E}" presName="accent_3" presStyleCnt="0"/>
      <dgm:spPr/>
    </dgm:pt>
    <dgm:pt modelId="{367FE465-F442-5046-8088-68E1ED60CCEB}" type="pres">
      <dgm:prSet presAssocID="{928E9400-9376-194A-9046-77C0F0FD2F1E}" presName="accentRepeatNode" presStyleLbl="solidFgAcc1" presStyleIdx="2" presStyleCnt="3"/>
      <dgm:spPr>
        <a:solidFill>
          <a:srgbClr val="FFC000"/>
        </a:solidFill>
      </dgm:spPr>
    </dgm:pt>
  </dgm:ptLst>
  <dgm:cxnLst>
    <dgm:cxn modelId="{A6F50804-CB46-FD42-8ED9-D01C8C035065}" type="presOf" srcId="{87F4E906-6931-7349-A98C-F65C8060C86F}" destId="{0995F053-5451-FE48-B150-DE66D04E3621}" srcOrd="0" destOrd="0" presId="urn:microsoft.com/office/officeart/2008/layout/VerticalCurvedList"/>
    <dgm:cxn modelId="{F7C22820-1674-8740-90C3-49C17FCA171E}" srcId="{87F4E906-6931-7349-A98C-F65C8060C86F}" destId="{413E4F7F-38B4-F44F-B531-98418887D3EF}" srcOrd="0" destOrd="0" parTransId="{31C32695-4775-DC44-9DA3-78581F33C55B}" sibTransId="{F07BB070-4DFA-084D-AF3D-01666BBF6C4C}"/>
    <dgm:cxn modelId="{D1400832-64A5-B041-8D5B-9B80AFCC1134}" type="presOf" srcId="{F07BB070-4DFA-084D-AF3D-01666BBF6C4C}" destId="{7E9FF01C-72D1-054F-ACF6-6BB12D45A93B}" srcOrd="0" destOrd="0" presId="urn:microsoft.com/office/officeart/2008/layout/VerticalCurvedList"/>
    <dgm:cxn modelId="{82D84780-B751-EE41-BDBE-A2CF4AFA8A0D}" srcId="{87F4E906-6931-7349-A98C-F65C8060C86F}" destId="{0179D095-85B9-FF4B-B389-486F739E5174}" srcOrd="1" destOrd="0" parTransId="{76BFFB8E-09B2-6949-8A90-9C1EF23EDF4E}" sibTransId="{85ADBCA4-BB33-6040-9D13-2A9E99E8C93C}"/>
    <dgm:cxn modelId="{D9990383-68B3-6A4A-83C8-FD48FBD02F4A}" type="presOf" srcId="{413E4F7F-38B4-F44F-B531-98418887D3EF}" destId="{D3BAA178-D5EF-3C4D-B5B5-AF5E32F19D4D}" srcOrd="0" destOrd="0" presId="urn:microsoft.com/office/officeart/2008/layout/VerticalCurvedList"/>
    <dgm:cxn modelId="{72B61388-9466-3E48-B2AF-3B733B7EC144}" type="presOf" srcId="{0179D095-85B9-FF4B-B389-486F739E5174}" destId="{D1239DF1-5C47-8B4C-861D-3EBF00E3F1CD}" srcOrd="0" destOrd="0" presId="urn:microsoft.com/office/officeart/2008/layout/VerticalCurvedList"/>
    <dgm:cxn modelId="{1BAA36BD-5FBB-2341-97EA-0D6FFA041938}" type="presOf" srcId="{928E9400-9376-194A-9046-77C0F0FD2F1E}" destId="{0C681A9B-6162-3448-B40D-88142C1D6A63}" srcOrd="0" destOrd="0" presId="urn:microsoft.com/office/officeart/2008/layout/VerticalCurvedList"/>
    <dgm:cxn modelId="{05E814BF-6D3F-4A44-905C-5BCAD6AAD4E4}" srcId="{87F4E906-6931-7349-A98C-F65C8060C86F}" destId="{928E9400-9376-194A-9046-77C0F0FD2F1E}" srcOrd="2" destOrd="0" parTransId="{FD56B40D-50F0-6D4A-92EC-BAB54CE715A1}" sibTransId="{D000D0DD-E9F0-FC40-A7E4-92769AF611C9}"/>
    <dgm:cxn modelId="{B64CCDFD-EE68-2445-BA1C-C4FC196A0D8D}" type="presParOf" srcId="{0995F053-5451-FE48-B150-DE66D04E3621}" destId="{94C2CE36-138F-8349-A651-A80A59C300EC}" srcOrd="0" destOrd="0" presId="urn:microsoft.com/office/officeart/2008/layout/VerticalCurvedList"/>
    <dgm:cxn modelId="{99698049-5A7A-2B4B-8999-40B60D674D2D}" type="presParOf" srcId="{94C2CE36-138F-8349-A651-A80A59C300EC}" destId="{D199C7E9-9516-A440-9173-E92E43254163}" srcOrd="0" destOrd="0" presId="urn:microsoft.com/office/officeart/2008/layout/VerticalCurvedList"/>
    <dgm:cxn modelId="{7D67D296-0EF2-1640-82B4-C1DDF7CD9CD4}" type="presParOf" srcId="{D199C7E9-9516-A440-9173-E92E43254163}" destId="{5638A54A-B89F-8A4C-B3C0-379D2AA288EA}" srcOrd="0" destOrd="0" presId="urn:microsoft.com/office/officeart/2008/layout/VerticalCurvedList"/>
    <dgm:cxn modelId="{DAE93928-DBC7-6E4C-8BC0-6BF5978AFBD1}" type="presParOf" srcId="{D199C7E9-9516-A440-9173-E92E43254163}" destId="{7E9FF01C-72D1-054F-ACF6-6BB12D45A93B}" srcOrd="1" destOrd="0" presId="urn:microsoft.com/office/officeart/2008/layout/VerticalCurvedList"/>
    <dgm:cxn modelId="{CAC39A56-F3D2-EB4D-ACD5-3214186AD8D6}" type="presParOf" srcId="{D199C7E9-9516-A440-9173-E92E43254163}" destId="{3B6D23F2-454C-8942-A066-C28FE0230BC9}" srcOrd="2" destOrd="0" presId="urn:microsoft.com/office/officeart/2008/layout/VerticalCurvedList"/>
    <dgm:cxn modelId="{37B71E99-5240-B24A-8670-7D6D40392AA7}" type="presParOf" srcId="{D199C7E9-9516-A440-9173-E92E43254163}" destId="{B9070A36-01EB-F542-8EBE-2B3E3F9971DD}" srcOrd="3" destOrd="0" presId="urn:microsoft.com/office/officeart/2008/layout/VerticalCurvedList"/>
    <dgm:cxn modelId="{C2045969-9BFE-7B49-B368-B545EA407DE0}" type="presParOf" srcId="{94C2CE36-138F-8349-A651-A80A59C300EC}" destId="{D3BAA178-D5EF-3C4D-B5B5-AF5E32F19D4D}" srcOrd="1" destOrd="0" presId="urn:microsoft.com/office/officeart/2008/layout/VerticalCurvedList"/>
    <dgm:cxn modelId="{B278FF2B-1533-A342-9405-AA20E073BE5A}" type="presParOf" srcId="{94C2CE36-138F-8349-A651-A80A59C300EC}" destId="{159BC917-6497-CD42-8568-5BCFE26CCE7E}" srcOrd="2" destOrd="0" presId="urn:microsoft.com/office/officeart/2008/layout/VerticalCurvedList"/>
    <dgm:cxn modelId="{FECFFFF3-C580-3D47-AC75-C841CE322363}" type="presParOf" srcId="{159BC917-6497-CD42-8568-5BCFE26CCE7E}" destId="{E14FCB76-08EA-D84B-B419-F0D42A531C65}" srcOrd="0" destOrd="0" presId="urn:microsoft.com/office/officeart/2008/layout/VerticalCurvedList"/>
    <dgm:cxn modelId="{B4D55BF1-227E-C344-A748-30F521F6AD97}" type="presParOf" srcId="{94C2CE36-138F-8349-A651-A80A59C300EC}" destId="{D1239DF1-5C47-8B4C-861D-3EBF00E3F1CD}" srcOrd="3" destOrd="0" presId="urn:microsoft.com/office/officeart/2008/layout/VerticalCurvedList"/>
    <dgm:cxn modelId="{14CB089F-6B28-344B-A1CE-DBCBF6C1A1AA}" type="presParOf" srcId="{94C2CE36-138F-8349-A651-A80A59C300EC}" destId="{D7018EE7-0005-844B-BC1D-1BC8288F8FD9}" srcOrd="4" destOrd="0" presId="urn:microsoft.com/office/officeart/2008/layout/VerticalCurvedList"/>
    <dgm:cxn modelId="{AEB24B4B-169D-2F46-9B68-4F9767454A12}" type="presParOf" srcId="{D7018EE7-0005-844B-BC1D-1BC8288F8FD9}" destId="{EFFF69D1-6F0D-8441-8BA5-E51FF3A5D601}" srcOrd="0" destOrd="0" presId="urn:microsoft.com/office/officeart/2008/layout/VerticalCurvedList"/>
    <dgm:cxn modelId="{BE55BA15-4182-FE41-8E9B-D5270DCF9811}" type="presParOf" srcId="{94C2CE36-138F-8349-A651-A80A59C300EC}" destId="{0C681A9B-6162-3448-B40D-88142C1D6A63}" srcOrd="5" destOrd="0" presId="urn:microsoft.com/office/officeart/2008/layout/VerticalCurvedList"/>
    <dgm:cxn modelId="{1A5F1E42-47E8-FD4C-978B-CF1DAED0E06D}" type="presParOf" srcId="{94C2CE36-138F-8349-A651-A80A59C300EC}" destId="{DD508DFD-DBCB-F94E-9F4D-E5CF3D1547C3}" srcOrd="6" destOrd="0" presId="urn:microsoft.com/office/officeart/2008/layout/VerticalCurvedList"/>
    <dgm:cxn modelId="{7814CD0A-22CB-0F4B-BAFC-AD802A55C97A}" type="presParOf" srcId="{DD508DFD-DBCB-F94E-9F4D-E5CF3D1547C3}" destId="{367FE465-F442-5046-8088-68E1ED60CCE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F4E906-6931-7349-A98C-F65C8060C86F}" type="doc">
      <dgm:prSet loTypeId="urn:microsoft.com/office/officeart/2008/layout/VerticalCurvedList" loCatId="" qsTypeId="urn:microsoft.com/office/officeart/2005/8/quickstyle/simple1" qsCatId="simple" csTypeId="urn:microsoft.com/office/officeart/2005/8/colors/accent0_3" csCatId="mainScheme" phldr="1"/>
      <dgm:spPr/>
      <dgm:t>
        <a:bodyPr/>
        <a:lstStyle/>
        <a:p>
          <a:endParaRPr lang="es-ES"/>
        </a:p>
      </dgm:t>
    </dgm:pt>
    <dgm:pt modelId="{413E4F7F-38B4-F44F-B531-98418887D3EF}">
      <dgm:prSet phldrT="[Texto]" custT="1"/>
      <dgm:spPr>
        <a:solidFill>
          <a:schemeClr val="accent1">
            <a:lumMod val="75000"/>
          </a:schemeClr>
        </a:solidFill>
      </dgm:spPr>
      <dgm:t>
        <a:bodyPr/>
        <a:lstStyle/>
        <a:p>
          <a:r>
            <a:rPr lang="es-CO" sz="1200" b="1" dirty="0">
              <a:latin typeface="Arial" panose="020B0604020202020204" pitchFamily="34" charset="0"/>
              <a:cs typeface="Arial" panose="020B0604020202020204" pitchFamily="34" charset="0"/>
            </a:rPr>
            <a:t>PROYECTO HIDROELÉCTRICO EL QUIMBO </a:t>
          </a:r>
        </a:p>
        <a:p>
          <a:r>
            <a:rPr lang="es-CO" sz="1200" dirty="0">
              <a:latin typeface="Arial" panose="020B0604020202020204" pitchFamily="34" charset="0"/>
              <a:cs typeface="Arial" panose="020B0604020202020204" pitchFamily="34" charset="0"/>
            </a:rPr>
            <a:t>Hallazgos Administrativo con presunta incidencia disciplinaria e incidencia Fiscal en cuantía de 113.617,4 mill, por </a:t>
          </a:r>
        </a:p>
        <a:p>
          <a:r>
            <a:rPr lang="es-CO" sz="1200" dirty="0">
              <a:latin typeface="Arial" panose="020B0604020202020204" pitchFamily="34" charset="0"/>
              <a:cs typeface="Arial" panose="020B0604020202020204" pitchFamily="34" charset="0"/>
            </a:rPr>
            <a:t>la trasgresión al principio de planeación y las fallas e inadecuada ejecución de obras civiles del talud de aguas</a:t>
          </a:r>
        </a:p>
        <a:p>
          <a:r>
            <a:rPr lang="es-CO" sz="1200" dirty="0">
              <a:latin typeface="Arial" panose="020B0604020202020204" pitchFamily="34" charset="0"/>
              <a:cs typeface="Arial" panose="020B0604020202020204" pitchFamily="34" charset="0"/>
            </a:rPr>
            <a:t> abajo de la presa de la central hidroeléctrica</a:t>
          </a:r>
          <a:endParaRPr lang="es-ES" sz="1200" dirty="0"/>
        </a:p>
      </dgm:t>
    </dgm:pt>
    <dgm:pt modelId="{31C32695-4775-DC44-9DA3-78581F33C55B}" type="parTrans" cxnId="{F7C22820-1674-8740-90C3-49C17FCA171E}">
      <dgm:prSet/>
      <dgm:spPr/>
      <dgm:t>
        <a:bodyPr/>
        <a:lstStyle/>
        <a:p>
          <a:endParaRPr lang="es-ES"/>
        </a:p>
      </dgm:t>
    </dgm:pt>
    <dgm:pt modelId="{F07BB070-4DFA-084D-AF3D-01666BBF6C4C}" type="sibTrans" cxnId="{F7C22820-1674-8740-90C3-49C17FCA171E}">
      <dgm:prSet/>
      <dgm:spPr/>
      <dgm:t>
        <a:bodyPr/>
        <a:lstStyle/>
        <a:p>
          <a:endParaRPr lang="es-ES"/>
        </a:p>
      </dgm:t>
    </dgm:pt>
    <dgm:pt modelId="{0179D095-85B9-FF4B-B389-486F739E5174}">
      <dgm:prSet phldrT="[Texto]" custT="1"/>
      <dgm:spPr>
        <a:solidFill>
          <a:schemeClr val="accent5">
            <a:lumMod val="75000"/>
          </a:schemeClr>
        </a:solidFill>
      </dgm:spPr>
      <dgm:t>
        <a:bodyPr/>
        <a:lstStyle/>
        <a:p>
          <a:r>
            <a:rPr lang="es-CO" sz="1200" b="1" dirty="0">
              <a:latin typeface="Arial" panose="020B0604020202020204" pitchFamily="34" charset="0"/>
              <a:cs typeface="Arial" panose="020B0604020202020204" pitchFamily="34" charset="0"/>
            </a:rPr>
            <a:t>DEFICIENCIAS CONSTRUCTIVAS EN LOS SEGMENTOS VIALES</a:t>
          </a:r>
        </a:p>
        <a:p>
          <a:r>
            <a:rPr lang="es-CO" sz="1200" dirty="0">
              <a:latin typeface="Arial" panose="020B0604020202020204" pitchFamily="34" charset="0"/>
              <a:cs typeface="Arial" panose="020B0604020202020204" pitchFamily="34" charset="0"/>
            </a:rPr>
            <a:t>Hallazgos Administrativo con presunta incidencia disciplinaria e incidencia Fiscal en cuantía de $1.178,9 mill, por las deficiencias constructivas que afectaron a la comunidad en su calidad de vida. </a:t>
          </a:r>
          <a:endParaRPr lang="es-ES" sz="1200" dirty="0"/>
        </a:p>
      </dgm:t>
    </dgm:pt>
    <dgm:pt modelId="{76BFFB8E-09B2-6949-8A90-9C1EF23EDF4E}" type="parTrans" cxnId="{82D84780-B751-EE41-BDBE-A2CF4AFA8A0D}">
      <dgm:prSet/>
      <dgm:spPr/>
      <dgm:t>
        <a:bodyPr/>
        <a:lstStyle/>
        <a:p>
          <a:endParaRPr lang="es-ES"/>
        </a:p>
      </dgm:t>
    </dgm:pt>
    <dgm:pt modelId="{85ADBCA4-BB33-6040-9D13-2A9E99E8C93C}" type="sibTrans" cxnId="{82D84780-B751-EE41-BDBE-A2CF4AFA8A0D}">
      <dgm:prSet/>
      <dgm:spPr/>
      <dgm:t>
        <a:bodyPr/>
        <a:lstStyle/>
        <a:p>
          <a:endParaRPr lang="es-ES"/>
        </a:p>
      </dgm:t>
    </dgm:pt>
    <dgm:pt modelId="{928E9400-9376-194A-9046-77C0F0FD2F1E}">
      <dgm:prSet phldrT="[Texto]" custT="1"/>
      <dgm:spPr/>
      <dgm:t>
        <a:bodyPr/>
        <a:lstStyle/>
        <a:p>
          <a:r>
            <a:rPr lang="es-CO" sz="1200" b="1" dirty="0">
              <a:latin typeface="Arial" panose="020B0604020202020204" pitchFamily="34" charset="0"/>
              <a:cs typeface="Arial" panose="020B0604020202020204" pitchFamily="34" charset="0"/>
            </a:rPr>
            <a:t>POLÍTICA PÚBLICA SOCIAL PARA EL ENVEJECIMIENTO Y LA VEJEZ EN EL DISTRITO CAPITAL</a:t>
          </a:r>
        </a:p>
        <a:p>
          <a:r>
            <a:rPr lang="es-CO" sz="1200" dirty="0">
              <a:latin typeface="Arial" panose="020B0604020202020204" pitchFamily="34" charset="0"/>
              <a:cs typeface="Arial" panose="020B0604020202020204" pitchFamily="34" charset="0"/>
            </a:rPr>
            <a:t>Hallazgos Administrativo con presunta incidencia disciplinaria e incidencia Fiscal en cuantía de $110,3 </a:t>
          </a:r>
          <a:r>
            <a:rPr lang="es-CO" sz="1200" dirty="0" err="1">
              <a:latin typeface="Arial" panose="020B0604020202020204" pitchFamily="34" charset="0"/>
              <a:cs typeface="Arial" panose="020B0604020202020204" pitchFamily="34" charset="0"/>
            </a:rPr>
            <a:t>mill</a:t>
          </a:r>
          <a:r>
            <a:rPr lang="es-CO" sz="1200" dirty="0">
              <a:latin typeface="Arial" panose="020B0604020202020204" pitchFamily="34" charset="0"/>
              <a:cs typeface="Arial" panose="020B0604020202020204" pitchFamily="34" charset="0"/>
            </a:rPr>
            <a:t> por la </a:t>
          </a:r>
        </a:p>
        <a:p>
          <a:r>
            <a:rPr lang="es-CO" sz="1200" dirty="0">
              <a:latin typeface="Arial" panose="020B0604020202020204" pitchFamily="34" charset="0"/>
              <a:cs typeface="Arial" panose="020B0604020202020204" pitchFamily="34" charset="0"/>
            </a:rPr>
            <a:t>fallas en el pago del bono tipo C a personas que no cumplían los requisitos para ser beneficiarios.</a:t>
          </a:r>
          <a:endParaRPr lang="es-ES" sz="1200" dirty="0"/>
        </a:p>
      </dgm:t>
    </dgm:pt>
    <dgm:pt modelId="{FD56B40D-50F0-6D4A-92EC-BAB54CE715A1}" type="parTrans" cxnId="{05E814BF-6D3F-4A44-905C-5BCAD6AAD4E4}">
      <dgm:prSet/>
      <dgm:spPr/>
      <dgm:t>
        <a:bodyPr/>
        <a:lstStyle/>
        <a:p>
          <a:endParaRPr lang="es-ES"/>
        </a:p>
      </dgm:t>
    </dgm:pt>
    <dgm:pt modelId="{D000D0DD-E9F0-FC40-A7E4-92769AF611C9}" type="sibTrans" cxnId="{05E814BF-6D3F-4A44-905C-5BCAD6AAD4E4}">
      <dgm:prSet/>
      <dgm:spPr/>
      <dgm:t>
        <a:bodyPr/>
        <a:lstStyle/>
        <a:p>
          <a:endParaRPr lang="es-ES"/>
        </a:p>
      </dgm:t>
    </dgm:pt>
    <dgm:pt modelId="{0995F053-5451-FE48-B150-DE66D04E3621}" type="pres">
      <dgm:prSet presAssocID="{87F4E906-6931-7349-A98C-F65C8060C86F}" presName="Name0" presStyleCnt="0">
        <dgm:presLayoutVars>
          <dgm:chMax val="7"/>
          <dgm:chPref val="7"/>
          <dgm:dir/>
        </dgm:presLayoutVars>
      </dgm:prSet>
      <dgm:spPr/>
    </dgm:pt>
    <dgm:pt modelId="{94C2CE36-138F-8349-A651-A80A59C300EC}" type="pres">
      <dgm:prSet presAssocID="{87F4E906-6931-7349-A98C-F65C8060C86F}" presName="Name1" presStyleCnt="0"/>
      <dgm:spPr/>
    </dgm:pt>
    <dgm:pt modelId="{D199C7E9-9516-A440-9173-E92E43254163}" type="pres">
      <dgm:prSet presAssocID="{87F4E906-6931-7349-A98C-F65C8060C86F}" presName="cycle" presStyleCnt="0"/>
      <dgm:spPr/>
    </dgm:pt>
    <dgm:pt modelId="{5638A54A-B89F-8A4C-B3C0-379D2AA288EA}" type="pres">
      <dgm:prSet presAssocID="{87F4E906-6931-7349-A98C-F65C8060C86F}" presName="srcNode" presStyleLbl="node1" presStyleIdx="0" presStyleCnt="3"/>
      <dgm:spPr/>
    </dgm:pt>
    <dgm:pt modelId="{7E9FF01C-72D1-054F-ACF6-6BB12D45A93B}" type="pres">
      <dgm:prSet presAssocID="{87F4E906-6931-7349-A98C-F65C8060C86F}" presName="conn" presStyleLbl="parChTrans1D2" presStyleIdx="0" presStyleCnt="1"/>
      <dgm:spPr/>
    </dgm:pt>
    <dgm:pt modelId="{3B6D23F2-454C-8942-A066-C28FE0230BC9}" type="pres">
      <dgm:prSet presAssocID="{87F4E906-6931-7349-A98C-F65C8060C86F}" presName="extraNode" presStyleLbl="node1" presStyleIdx="0" presStyleCnt="3"/>
      <dgm:spPr/>
    </dgm:pt>
    <dgm:pt modelId="{B9070A36-01EB-F542-8EBE-2B3E3F9971DD}" type="pres">
      <dgm:prSet presAssocID="{87F4E906-6931-7349-A98C-F65C8060C86F}" presName="dstNode" presStyleLbl="node1" presStyleIdx="0" presStyleCnt="3"/>
      <dgm:spPr/>
    </dgm:pt>
    <dgm:pt modelId="{D3BAA178-D5EF-3C4D-B5B5-AF5E32F19D4D}" type="pres">
      <dgm:prSet presAssocID="{413E4F7F-38B4-F44F-B531-98418887D3EF}" presName="text_1" presStyleLbl="node1" presStyleIdx="0" presStyleCnt="3" custScaleX="99696">
        <dgm:presLayoutVars>
          <dgm:bulletEnabled val="1"/>
        </dgm:presLayoutVars>
      </dgm:prSet>
      <dgm:spPr/>
    </dgm:pt>
    <dgm:pt modelId="{159BC917-6497-CD42-8568-5BCFE26CCE7E}" type="pres">
      <dgm:prSet presAssocID="{413E4F7F-38B4-F44F-B531-98418887D3EF}" presName="accent_1" presStyleCnt="0"/>
      <dgm:spPr/>
    </dgm:pt>
    <dgm:pt modelId="{E14FCB76-08EA-D84B-B419-F0D42A531C65}" type="pres">
      <dgm:prSet presAssocID="{413E4F7F-38B4-F44F-B531-98418887D3EF}" presName="accentRepeatNode" presStyleLbl="solidFgAcc1" presStyleIdx="0" presStyleCnt="3"/>
      <dgm:spPr>
        <a:solidFill>
          <a:schemeClr val="bg1"/>
        </a:solidFill>
      </dgm:spPr>
    </dgm:pt>
    <dgm:pt modelId="{D1239DF1-5C47-8B4C-861D-3EBF00E3F1CD}" type="pres">
      <dgm:prSet presAssocID="{0179D095-85B9-FF4B-B389-486F739E5174}" presName="text_2" presStyleLbl="node1" presStyleIdx="1" presStyleCnt="3">
        <dgm:presLayoutVars>
          <dgm:bulletEnabled val="1"/>
        </dgm:presLayoutVars>
      </dgm:prSet>
      <dgm:spPr/>
    </dgm:pt>
    <dgm:pt modelId="{D7018EE7-0005-844B-BC1D-1BC8288F8FD9}" type="pres">
      <dgm:prSet presAssocID="{0179D095-85B9-FF4B-B389-486F739E5174}" presName="accent_2" presStyleCnt="0"/>
      <dgm:spPr/>
    </dgm:pt>
    <dgm:pt modelId="{EFFF69D1-6F0D-8441-8BA5-E51FF3A5D601}" type="pres">
      <dgm:prSet presAssocID="{0179D095-85B9-FF4B-B389-486F739E5174}" presName="accentRepeatNode" presStyleLbl="solidFgAcc1" presStyleIdx="1" presStyleCnt="3"/>
      <dgm:spPr>
        <a:solidFill>
          <a:srgbClr val="FFC000"/>
        </a:solidFill>
      </dgm:spPr>
    </dgm:pt>
    <dgm:pt modelId="{0C681A9B-6162-3448-B40D-88142C1D6A63}" type="pres">
      <dgm:prSet presAssocID="{928E9400-9376-194A-9046-77C0F0FD2F1E}" presName="text_3" presStyleLbl="node1" presStyleIdx="2" presStyleCnt="3">
        <dgm:presLayoutVars>
          <dgm:bulletEnabled val="1"/>
        </dgm:presLayoutVars>
      </dgm:prSet>
      <dgm:spPr/>
    </dgm:pt>
    <dgm:pt modelId="{DD508DFD-DBCB-F94E-9F4D-E5CF3D1547C3}" type="pres">
      <dgm:prSet presAssocID="{928E9400-9376-194A-9046-77C0F0FD2F1E}" presName="accent_3" presStyleCnt="0"/>
      <dgm:spPr/>
    </dgm:pt>
    <dgm:pt modelId="{367FE465-F442-5046-8088-68E1ED60CCEB}" type="pres">
      <dgm:prSet presAssocID="{928E9400-9376-194A-9046-77C0F0FD2F1E}" presName="accentRepeatNode" presStyleLbl="solidFgAcc1" presStyleIdx="2" presStyleCnt="3"/>
      <dgm:spPr>
        <a:solidFill>
          <a:schemeClr val="bg1"/>
        </a:solidFill>
      </dgm:spPr>
    </dgm:pt>
  </dgm:ptLst>
  <dgm:cxnLst>
    <dgm:cxn modelId="{A6F50804-CB46-FD42-8ED9-D01C8C035065}" type="presOf" srcId="{87F4E906-6931-7349-A98C-F65C8060C86F}" destId="{0995F053-5451-FE48-B150-DE66D04E3621}" srcOrd="0" destOrd="0" presId="urn:microsoft.com/office/officeart/2008/layout/VerticalCurvedList"/>
    <dgm:cxn modelId="{F7C22820-1674-8740-90C3-49C17FCA171E}" srcId="{87F4E906-6931-7349-A98C-F65C8060C86F}" destId="{413E4F7F-38B4-F44F-B531-98418887D3EF}" srcOrd="0" destOrd="0" parTransId="{31C32695-4775-DC44-9DA3-78581F33C55B}" sibTransId="{F07BB070-4DFA-084D-AF3D-01666BBF6C4C}"/>
    <dgm:cxn modelId="{D1400832-64A5-B041-8D5B-9B80AFCC1134}" type="presOf" srcId="{F07BB070-4DFA-084D-AF3D-01666BBF6C4C}" destId="{7E9FF01C-72D1-054F-ACF6-6BB12D45A93B}" srcOrd="0" destOrd="0" presId="urn:microsoft.com/office/officeart/2008/layout/VerticalCurvedList"/>
    <dgm:cxn modelId="{82D84780-B751-EE41-BDBE-A2CF4AFA8A0D}" srcId="{87F4E906-6931-7349-A98C-F65C8060C86F}" destId="{0179D095-85B9-FF4B-B389-486F739E5174}" srcOrd="1" destOrd="0" parTransId="{76BFFB8E-09B2-6949-8A90-9C1EF23EDF4E}" sibTransId="{85ADBCA4-BB33-6040-9D13-2A9E99E8C93C}"/>
    <dgm:cxn modelId="{D9990383-68B3-6A4A-83C8-FD48FBD02F4A}" type="presOf" srcId="{413E4F7F-38B4-F44F-B531-98418887D3EF}" destId="{D3BAA178-D5EF-3C4D-B5B5-AF5E32F19D4D}" srcOrd="0" destOrd="0" presId="urn:microsoft.com/office/officeart/2008/layout/VerticalCurvedList"/>
    <dgm:cxn modelId="{72B61388-9466-3E48-B2AF-3B733B7EC144}" type="presOf" srcId="{0179D095-85B9-FF4B-B389-486F739E5174}" destId="{D1239DF1-5C47-8B4C-861D-3EBF00E3F1CD}" srcOrd="0" destOrd="0" presId="urn:microsoft.com/office/officeart/2008/layout/VerticalCurvedList"/>
    <dgm:cxn modelId="{1BAA36BD-5FBB-2341-97EA-0D6FFA041938}" type="presOf" srcId="{928E9400-9376-194A-9046-77C0F0FD2F1E}" destId="{0C681A9B-6162-3448-B40D-88142C1D6A63}" srcOrd="0" destOrd="0" presId="urn:microsoft.com/office/officeart/2008/layout/VerticalCurvedList"/>
    <dgm:cxn modelId="{05E814BF-6D3F-4A44-905C-5BCAD6AAD4E4}" srcId="{87F4E906-6931-7349-A98C-F65C8060C86F}" destId="{928E9400-9376-194A-9046-77C0F0FD2F1E}" srcOrd="2" destOrd="0" parTransId="{FD56B40D-50F0-6D4A-92EC-BAB54CE715A1}" sibTransId="{D000D0DD-E9F0-FC40-A7E4-92769AF611C9}"/>
    <dgm:cxn modelId="{B64CCDFD-EE68-2445-BA1C-C4FC196A0D8D}" type="presParOf" srcId="{0995F053-5451-FE48-B150-DE66D04E3621}" destId="{94C2CE36-138F-8349-A651-A80A59C300EC}" srcOrd="0" destOrd="0" presId="urn:microsoft.com/office/officeart/2008/layout/VerticalCurvedList"/>
    <dgm:cxn modelId="{99698049-5A7A-2B4B-8999-40B60D674D2D}" type="presParOf" srcId="{94C2CE36-138F-8349-A651-A80A59C300EC}" destId="{D199C7E9-9516-A440-9173-E92E43254163}" srcOrd="0" destOrd="0" presId="urn:microsoft.com/office/officeart/2008/layout/VerticalCurvedList"/>
    <dgm:cxn modelId="{7D67D296-0EF2-1640-82B4-C1DDF7CD9CD4}" type="presParOf" srcId="{D199C7E9-9516-A440-9173-E92E43254163}" destId="{5638A54A-B89F-8A4C-B3C0-379D2AA288EA}" srcOrd="0" destOrd="0" presId="urn:microsoft.com/office/officeart/2008/layout/VerticalCurvedList"/>
    <dgm:cxn modelId="{DAE93928-DBC7-6E4C-8BC0-6BF5978AFBD1}" type="presParOf" srcId="{D199C7E9-9516-A440-9173-E92E43254163}" destId="{7E9FF01C-72D1-054F-ACF6-6BB12D45A93B}" srcOrd="1" destOrd="0" presId="urn:microsoft.com/office/officeart/2008/layout/VerticalCurvedList"/>
    <dgm:cxn modelId="{CAC39A56-F3D2-EB4D-ACD5-3214186AD8D6}" type="presParOf" srcId="{D199C7E9-9516-A440-9173-E92E43254163}" destId="{3B6D23F2-454C-8942-A066-C28FE0230BC9}" srcOrd="2" destOrd="0" presId="urn:microsoft.com/office/officeart/2008/layout/VerticalCurvedList"/>
    <dgm:cxn modelId="{37B71E99-5240-B24A-8670-7D6D40392AA7}" type="presParOf" srcId="{D199C7E9-9516-A440-9173-E92E43254163}" destId="{B9070A36-01EB-F542-8EBE-2B3E3F9971DD}" srcOrd="3" destOrd="0" presId="urn:microsoft.com/office/officeart/2008/layout/VerticalCurvedList"/>
    <dgm:cxn modelId="{C2045969-9BFE-7B49-B368-B545EA407DE0}" type="presParOf" srcId="{94C2CE36-138F-8349-A651-A80A59C300EC}" destId="{D3BAA178-D5EF-3C4D-B5B5-AF5E32F19D4D}" srcOrd="1" destOrd="0" presId="urn:microsoft.com/office/officeart/2008/layout/VerticalCurvedList"/>
    <dgm:cxn modelId="{B278FF2B-1533-A342-9405-AA20E073BE5A}" type="presParOf" srcId="{94C2CE36-138F-8349-A651-A80A59C300EC}" destId="{159BC917-6497-CD42-8568-5BCFE26CCE7E}" srcOrd="2" destOrd="0" presId="urn:microsoft.com/office/officeart/2008/layout/VerticalCurvedList"/>
    <dgm:cxn modelId="{FECFFFF3-C580-3D47-AC75-C841CE322363}" type="presParOf" srcId="{159BC917-6497-CD42-8568-5BCFE26CCE7E}" destId="{E14FCB76-08EA-D84B-B419-F0D42A531C65}" srcOrd="0" destOrd="0" presId="urn:microsoft.com/office/officeart/2008/layout/VerticalCurvedList"/>
    <dgm:cxn modelId="{B4D55BF1-227E-C344-A748-30F521F6AD97}" type="presParOf" srcId="{94C2CE36-138F-8349-A651-A80A59C300EC}" destId="{D1239DF1-5C47-8B4C-861D-3EBF00E3F1CD}" srcOrd="3" destOrd="0" presId="urn:microsoft.com/office/officeart/2008/layout/VerticalCurvedList"/>
    <dgm:cxn modelId="{14CB089F-6B28-344B-A1CE-DBCBF6C1A1AA}" type="presParOf" srcId="{94C2CE36-138F-8349-A651-A80A59C300EC}" destId="{D7018EE7-0005-844B-BC1D-1BC8288F8FD9}" srcOrd="4" destOrd="0" presId="urn:microsoft.com/office/officeart/2008/layout/VerticalCurvedList"/>
    <dgm:cxn modelId="{AEB24B4B-169D-2F46-9B68-4F9767454A12}" type="presParOf" srcId="{D7018EE7-0005-844B-BC1D-1BC8288F8FD9}" destId="{EFFF69D1-6F0D-8441-8BA5-E51FF3A5D601}" srcOrd="0" destOrd="0" presId="urn:microsoft.com/office/officeart/2008/layout/VerticalCurvedList"/>
    <dgm:cxn modelId="{BE55BA15-4182-FE41-8E9B-D5270DCF9811}" type="presParOf" srcId="{94C2CE36-138F-8349-A651-A80A59C300EC}" destId="{0C681A9B-6162-3448-B40D-88142C1D6A63}" srcOrd="5" destOrd="0" presId="urn:microsoft.com/office/officeart/2008/layout/VerticalCurvedList"/>
    <dgm:cxn modelId="{1A5F1E42-47E8-FD4C-978B-CF1DAED0E06D}" type="presParOf" srcId="{94C2CE36-138F-8349-A651-A80A59C300EC}" destId="{DD508DFD-DBCB-F94E-9F4D-E5CF3D1547C3}" srcOrd="6" destOrd="0" presId="urn:microsoft.com/office/officeart/2008/layout/VerticalCurvedList"/>
    <dgm:cxn modelId="{7814CD0A-22CB-0F4B-BAFC-AD802A55C97A}" type="presParOf" srcId="{DD508DFD-DBCB-F94E-9F4D-E5CF3D1547C3}" destId="{367FE465-F442-5046-8088-68E1ED60CCE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D7F23-CFD9-40DA-8977-613E7084F4CE}">
      <dsp:nvSpPr>
        <dsp:cNvPr id="0" name=""/>
        <dsp:cNvSpPr/>
      </dsp:nvSpPr>
      <dsp:spPr>
        <a:xfrm rot="1625110">
          <a:off x="1560365" y="3292058"/>
          <a:ext cx="2141258" cy="65214"/>
        </a:xfrm>
        <a:custGeom>
          <a:avLst/>
          <a:gdLst/>
          <a:ahLst/>
          <a:cxnLst/>
          <a:rect l="0" t="0" r="0" b="0"/>
          <a:pathLst>
            <a:path>
              <a:moveTo>
                <a:pt x="0" y="32607"/>
              </a:moveTo>
              <a:lnTo>
                <a:pt x="2141258" y="3260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0FCC62-C843-44B4-9894-9F5C537BA559}">
      <dsp:nvSpPr>
        <dsp:cNvPr id="0" name=""/>
        <dsp:cNvSpPr/>
      </dsp:nvSpPr>
      <dsp:spPr>
        <a:xfrm rot="79188">
          <a:off x="1677626" y="2460509"/>
          <a:ext cx="1165153" cy="65214"/>
        </a:xfrm>
        <a:custGeom>
          <a:avLst/>
          <a:gdLst/>
          <a:ahLst/>
          <a:cxnLst/>
          <a:rect l="0" t="0" r="0" b="0"/>
          <a:pathLst>
            <a:path>
              <a:moveTo>
                <a:pt x="0" y="32607"/>
              </a:moveTo>
              <a:lnTo>
                <a:pt x="1165153" y="3260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AE9DBE-7207-45AB-8F8E-A898519F9C4B}">
      <dsp:nvSpPr>
        <dsp:cNvPr id="0" name=""/>
        <dsp:cNvSpPr/>
      </dsp:nvSpPr>
      <dsp:spPr>
        <a:xfrm rot="20190218">
          <a:off x="1587965" y="1680110"/>
          <a:ext cx="2166465" cy="65214"/>
        </a:xfrm>
        <a:custGeom>
          <a:avLst/>
          <a:gdLst/>
          <a:ahLst/>
          <a:cxnLst/>
          <a:rect l="0" t="0" r="0" b="0"/>
          <a:pathLst>
            <a:path>
              <a:moveTo>
                <a:pt x="0" y="32607"/>
              </a:moveTo>
              <a:lnTo>
                <a:pt x="2166465" y="3260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98CC17-2ACE-432B-9087-D6E96339DD65}">
      <dsp:nvSpPr>
        <dsp:cNvPr id="0" name=""/>
        <dsp:cNvSpPr/>
      </dsp:nvSpPr>
      <dsp:spPr>
        <a:xfrm>
          <a:off x="-54871" y="1534954"/>
          <a:ext cx="2091513" cy="2091513"/>
        </a:xfrm>
        <a:prstGeom prst="ellipse">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764CEC-D310-4F17-A16F-EE9E97E91F0F}">
      <dsp:nvSpPr>
        <dsp:cNvPr id="0" name=""/>
        <dsp:cNvSpPr/>
      </dsp:nvSpPr>
      <dsp:spPr>
        <a:xfrm>
          <a:off x="3595919" y="228439"/>
          <a:ext cx="1549334" cy="149098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s-CO" sz="1100" b="1" u="none" strike="noStrike"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es-CO" sz="1100" b="1" u="none" strike="noStrike"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AUDITORÍA DE REGULARIDAD</a:t>
          </a:r>
        </a:p>
        <a:p>
          <a:pPr marL="0" lvl="0" indent="0" algn="ctr" defTabSz="488950">
            <a:lnSpc>
              <a:spcPct val="90000"/>
            </a:lnSpc>
            <a:spcBef>
              <a:spcPct val="0"/>
            </a:spcBef>
            <a:spcAft>
              <a:spcPct val="35000"/>
            </a:spcAft>
            <a:buNone/>
          </a:pPr>
          <a:r>
            <a:rPr lang="es-CO" sz="2400" b="1" u="none" strike="noStrike"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84 (36%)</a:t>
          </a:r>
          <a:endParaRPr lang="es-ES" sz="2400" kern="1200" dirty="0">
            <a:latin typeface="Arial" panose="020B0604020202020204" pitchFamily="34" charset="0"/>
            <a:cs typeface="Arial" panose="020B0604020202020204" pitchFamily="34" charset="0"/>
          </a:endParaRPr>
        </a:p>
      </dsp:txBody>
      <dsp:txXfrm>
        <a:off x="3822814" y="446788"/>
        <a:ext cx="1095544" cy="1054283"/>
      </dsp:txXfrm>
    </dsp:sp>
    <dsp:sp modelId="{82AD5CD6-B920-491C-A632-45244EB685CC}">
      <dsp:nvSpPr>
        <dsp:cNvPr id="0" name=""/>
        <dsp:cNvSpPr/>
      </dsp:nvSpPr>
      <dsp:spPr>
        <a:xfrm>
          <a:off x="2842397" y="1769138"/>
          <a:ext cx="1576252" cy="151109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s-CO" sz="1100" b="1" u="none" strike="noStrike"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es-CO" sz="1100" b="1" u="none" strike="noStrike"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AUDITORÍA DE DESEMPEÑO</a:t>
          </a:r>
        </a:p>
        <a:p>
          <a:pPr marL="0" lvl="0" indent="0" algn="ctr" defTabSz="488950">
            <a:lnSpc>
              <a:spcPct val="90000"/>
            </a:lnSpc>
            <a:spcBef>
              <a:spcPct val="0"/>
            </a:spcBef>
            <a:spcAft>
              <a:spcPct val="35000"/>
            </a:spcAft>
            <a:buNone/>
          </a:pPr>
          <a:r>
            <a:rPr lang="es-CO" sz="1800" b="1" u="none" strike="noStrike"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139</a:t>
          </a:r>
          <a:endParaRPr lang="es-CO" sz="1600" b="1" u="none" strike="noStrike"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lvl="0" indent="0" algn="ctr" defTabSz="488950">
            <a:lnSpc>
              <a:spcPct val="90000"/>
            </a:lnSpc>
            <a:spcBef>
              <a:spcPct val="0"/>
            </a:spcBef>
            <a:spcAft>
              <a:spcPct val="35000"/>
            </a:spcAft>
            <a:buNone/>
          </a:pPr>
          <a:r>
            <a:rPr lang="es-CO" sz="2400" b="1" u="none" strike="noStrike"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(60%)</a:t>
          </a:r>
          <a:endParaRPr lang="es-ES" sz="4800" kern="1200" dirty="0">
            <a:latin typeface="Arial" panose="020B0604020202020204" pitchFamily="34" charset="0"/>
            <a:cs typeface="Arial" panose="020B0604020202020204" pitchFamily="34" charset="0"/>
          </a:endParaRPr>
        </a:p>
      </dsp:txBody>
      <dsp:txXfrm>
        <a:off x="3073234" y="1990433"/>
        <a:ext cx="1114578" cy="1068507"/>
      </dsp:txXfrm>
    </dsp:sp>
    <dsp:sp modelId="{4FBFB7EE-BA2D-4B90-802E-748902402928}">
      <dsp:nvSpPr>
        <dsp:cNvPr id="0" name=""/>
        <dsp:cNvSpPr/>
      </dsp:nvSpPr>
      <dsp:spPr>
        <a:xfrm>
          <a:off x="3502026" y="3426619"/>
          <a:ext cx="1456434" cy="143180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O" sz="1050" b="1" u="none" strike="noStrike"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VISITA DE CONTROL FISCAL</a:t>
          </a:r>
        </a:p>
        <a:p>
          <a:pPr marL="0" lvl="0" indent="0" algn="ctr" defTabSz="466725">
            <a:lnSpc>
              <a:spcPct val="90000"/>
            </a:lnSpc>
            <a:spcBef>
              <a:spcPct val="0"/>
            </a:spcBef>
            <a:spcAft>
              <a:spcPct val="35000"/>
            </a:spcAft>
            <a:buNone/>
          </a:pPr>
          <a:r>
            <a:rPr lang="es-CO" sz="2000" b="1" u="none" strike="noStrike"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p>
        <a:p>
          <a:pPr marL="0" lvl="0" indent="0" algn="ctr" defTabSz="466725">
            <a:lnSpc>
              <a:spcPct val="90000"/>
            </a:lnSpc>
            <a:spcBef>
              <a:spcPct val="0"/>
            </a:spcBef>
            <a:spcAft>
              <a:spcPct val="35000"/>
            </a:spcAft>
            <a:buNone/>
          </a:pPr>
          <a:r>
            <a:rPr lang="es-CO" sz="2400" b="1" u="none" strike="noStrike"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s-ES" sz="2800" kern="1200" dirty="0">
            <a:latin typeface="Arial" panose="020B0604020202020204" pitchFamily="34" charset="0"/>
            <a:cs typeface="Arial" panose="020B0604020202020204" pitchFamily="34" charset="0"/>
          </a:endParaRPr>
        </a:p>
      </dsp:txBody>
      <dsp:txXfrm>
        <a:off x="3715316" y="3636301"/>
        <a:ext cx="1029854" cy="1012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FF01C-72D1-054F-ACF6-6BB12D45A93B}">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BAA178-D5EF-3C4D-B5B5-AF5E32F19D4D}">
      <dsp:nvSpPr>
        <dsp:cNvPr id="0" name=""/>
        <dsp:cNvSpPr/>
      </dsp:nvSpPr>
      <dsp:spPr>
        <a:xfrm>
          <a:off x="765568" y="541866"/>
          <a:ext cx="8826563" cy="1083733"/>
        </a:xfrm>
        <a:prstGeom prst="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30480" rIns="30480" bIns="30480" numCol="1" spcCol="1270" anchor="ctr" anchorCtr="0">
          <a:noAutofit/>
        </a:bodyPr>
        <a:lstStyle/>
        <a:p>
          <a:pPr marL="0" lvl="0" indent="0" algn="l" defTabSz="533400">
            <a:lnSpc>
              <a:spcPct val="90000"/>
            </a:lnSpc>
            <a:spcBef>
              <a:spcPct val="0"/>
            </a:spcBef>
            <a:spcAft>
              <a:spcPct val="35000"/>
            </a:spcAft>
            <a:buNone/>
          </a:pPr>
          <a:r>
            <a:rPr lang="es-CO" sz="1200" b="1" kern="1200" dirty="0">
              <a:latin typeface="Arial" panose="020B0604020202020204" pitchFamily="34" charset="0"/>
              <a:cs typeface="Arial" panose="020B0604020202020204" pitchFamily="34" charset="0"/>
            </a:rPr>
            <a:t>PROGRAMA DE ALIMENTACIÓN ESCOLAR (PAE) </a:t>
          </a:r>
        </a:p>
        <a:p>
          <a:pPr marL="0" lvl="0" indent="0" algn="l" defTabSz="533400">
            <a:lnSpc>
              <a:spcPct val="90000"/>
            </a:lnSpc>
            <a:spcBef>
              <a:spcPct val="0"/>
            </a:spcBef>
            <a:spcAft>
              <a:spcPct val="35000"/>
            </a:spcAft>
            <a:buNone/>
          </a:pPr>
          <a:r>
            <a:rPr lang="es-CO" sz="1200" kern="1200" dirty="0">
              <a:latin typeface="Arial" panose="020B0604020202020204" pitchFamily="34" charset="0"/>
              <a:cs typeface="Arial" panose="020B0604020202020204" pitchFamily="34" charset="0"/>
            </a:rPr>
            <a:t>Hallazgos Administrativo con presunta incidencia disciplinaria e incidencia Fiscal en cuantía de $3.975,2 </a:t>
          </a:r>
          <a:r>
            <a:rPr lang="es-CO" sz="1200" kern="1200" dirty="0" err="1">
              <a:latin typeface="Arial" panose="020B0604020202020204" pitchFamily="34" charset="0"/>
              <a:cs typeface="Arial" panose="020B0604020202020204" pitchFamily="34" charset="0"/>
            </a:rPr>
            <a:t>mill</a:t>
          </a:r>
          <a:r>
            <a:rPr lang="es-CO" sz="1200" kern="1200" dirty="0">
              <a:latin typeface="Arial" panose="020B0604020202020204" pitchFamily="34" charset="0"/>
              <a:cs typeface="Arial" panose="020B0604020202020204" pitchFamily="34" charset="0"/>
            </a:rPr>
            <a:t>, por la no utilización de dotación de cocina - comedor escolar adquirida por la SED para 14 Colegios Distritales</a:t>
          </a:r>
          <a:r>
            <a:rPr lang="es-CO" sz="12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ES" sz="1200" kern="1200" dirty="0"/>
        </a:p>
      </dsp:txBody>
      <dsp:txXfrm>
        <a:off x="765568" y="541866"/>
        <a:ext cx="8826563" cy="1083733"/>
      </dsp:txXfrm>
    </dsp:sp>
    <dsp:sp modelId="{E14FCB76-08EA-D84B-B419-F0D42A531C65}">
      <dsp:nvSpPr>
        <dsp:cNvPr id="0" name=""/>
        <dsp:cNvSpPr/>
      </dsp:nvSpPr>
      <dsp:spPr>
        <a:xfrm>
          <a:off x="74777" y="406400"/>
          <a:ext cx="1354666" cy="1354666"/>
        </a:xfrm>
        <a:prstGeom prst="ellipse">
          <a:avLst/>
        </a:prstGeom>
        <a:solidFill>
          <a:schemeClr val="accent4"/>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239DF1-5C47-8B4C-861D-3EBF00E3F1CD}">
      <dsp:nvSpPr>
        <dsp:cNvPr id="0" name=""/>
        <dsp:cNvSpPr/>
      </dsp:nvSpPr>
      <dsp:spPr>
        <a:xfrm>
          <a:off x="1146048" y="2167466"/>
          <a:ext cx="8459541" cy="1083733"/>
        </a:xfrm>
        <a:prstGeom prst="rect">
          <a:avLst/>
        </a:prstGeom>
        <a:solidFill>
          <a:schemeClr val="accent5">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30480" rIns="30480" bIns="30480" numCol="1" spcCol="1270" anchor="ctr" anchorCtr="0">
          <a:noAutofit/>
        </a:bodyPr>
        <a:lstStyle/>
        <a:p>
          <a:pPr marL="0" lvl="0" indent="0" algn="l" defTabSz="533400">
            <a:lnSpc>
              <a:spcPct val="90000"/>
            </a:lnSpc>
            <a:spcBef>
              <a:spcPct val="0"/>
            </a:spcBef>
            <a:spcAft>
              <a:spcPct val="35000"/>
            </a:spcAft>
            <a:buNone/>
          </a:pPr>
          <a:r>
            <a:rPr lang="es-CO" sz="1200" b="1" kern="1200" dirty="0">
              <a:latin typeface="Arial" panose="020B0604020202020204" pitchFamily="34" charset="0"/>
              <a:cs typeface="Arial" panose="020B0604020202020204" pitchFamily="34" charset="0"/>
            </a:rPr>
            <a:t>ENTREGA DE BENEFICIOS (BONOS, APOYOS ALIMENTARIOS)</a:t>
          </a:r>
        </a:p>
        <a:p>
          <a:pPr marL="0" lvl="0" indent="0" algn="l" defTabSz="533400">
            <a:lnSpc>
              <a:spcPct val="90000"/>
            </a:lnSpc>
            <a:spcBef>
              <a:spcPct val="0"/>
            </a:spcBef>
            <a:spcAft>
              <a:spcPct val="35000"/>
            </a:spcAft>
            <a:buNone/>
          </a:pPr>
          <a:r>
            <a:rPr lang="es-CO" sz="1200" kern="1200" dirty="0">
              <a:latin typeface="Arial" panose="020B0604020202020204" pitchFamily="34" charset="0"/>
              <a:cs typeface="Arial" panose="020B0604020202020204" pitchFamily="34" charset="0"/>
            </a:rPr>
            <a:t>Hallazgos Administrativo con presunta incidencia disciplinaria y Fiscal en cuantía de 4.429,0 </a:t>
          </a:r>
          <a:r>
            <a:rPr lang="es-CO" sz="1200" kern="1200" dirty="0" err="1">
              <a:latin typeface="Arial" panose="020B0604020202020204" pitchFamily="34" charset="0"/>
              <a:cs typeface="Arial" panose="020B0604020202020204" pitchFamily="34" charset="0"/>
            </a:rPr>
            <a:t>mill</a:t>
          </a:r>
          <a:r>
            <a:rPr lang="es-CO" sz="1200" kern="1200" dirty="0">
              <a:latin typeface="Arial" panose="020B0604020202020204" pitchFamily="34" charset="0"/>
              <a:cs typeface="Arial" panose="020B0604020202020204" pitchFamily="34" charset="0"/>
            </a:rPr>
            <a:t>, originado en las inconsistencias de la información de usuarios en el sistema de información SIRBE de la Secretaría Distrital de Integración Social. </a:t>
          </a:r>
          <a:endParaRPr lang="es-ES" sz="1200" kern="1200" dirty="0"/>
        </a:p>
      </dsp:txBody>
      <dsp:txXfrm>
        <a:off x="1146048" y="2167466"/>
        <a:ext cx="8459541" cy="1083733"/>
      </dsp:txXfrm>
    </dsp:sp>
    <dsp:sp modelId="{EFFF69D1-6F0D-8441-8BA5-E51FF3A5D601}">
      <dsp:nvSpPr>
        <dsp:cNvPr id="0" name=""/>
        <dsp:cNvSpPr/>
      </dsp:nvSpPr>
      <dsp:spPr>
        <a:xfrm>
          <a:off x="468714" y="2032000"/>
          <a:ext cx="1354666" cy="1354666"/>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81A9B-6162-3448-B40D-88142C1D6A63}">
      <dsp:nvSpPr>
        <dsp:cNvPr id="0" name=""/>
        <dsp:cNvSpPr/>
      </dsp:nvSpPr>
      <dsp:spPr>
        <a:xfrm>
          <a:off x="752110" y="3793066"/>
          <a:ext cx="8853478" cy="10837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30480" rIns="30480" bIns="30480" numCol="1" spcCol="1270" anchor="ctr" anchorCtr="0">
          <a:noAutofit/>
        </a:bodyPr>
        <a:lstStyle/>
        <a:p>
          <a:pPr marL="0" lvl="0" indent="0" algn="l" defTabSz="533400">
            <a:lnSpc>
              <a:spcPct val="90000"/>
            </a:lnSpc>
            <a:spcBef>
              <a:spcPct val="0"/>
            </a:spcBef>
            <a:spcAft>
              <a:spcPct val="35000"/>
            </a:spcAft>
            <a:buNone/>
          </a:pPr>
          <a:r>
            <a:rPr lang="es-CO" sz="1200" b="1" kern="1200" dirty="0">
              <a:latin typeface="Arial" panose="020B0604020202020204" pitchFamily="34" charset="0"/>
              <a:cs typeface="Arial" panose="020B0604020202020204" pitchFamily="34" charset="0"/>
            </a:rPr>
            <a:t>RECURSOS INVERTIDOS EN ESTUDIOS Y DISEÑOS </a:t>
          </a:r>
        </a:p>
        <a:p>
          <a:pPr marL="0" lvl="0" indent="0" algn="l" defTabSz="533400">
            <a:lnSpc>
              <a:spcPct val="90000"/>
            </a:lnSpc>
            <a:spcBef>
              <a:spcPct val="0"/>
            </a:spcBef>
            <a:spcAft>
              <a:spcPct val="35000"/>
            </a:spcAft>
            <a:buNone/>
          </a:pPr>
          <a:r>
            <a:rPr lang="es-CO" sz="1200" kern="1200" dirty="0">
              <a:latin typeface="Arial" panose="020B0604020202020204" pitchFamily="34" charset="0"/>
              <a:cs typeface="Arial" panose="020B0604020202020204" pitchFamily="34" charset="0"/>
            </a:rPr>
            <a:t>Hallazgo administrativo con presunta incidencia disciplinaria y penal e incidencia fiscal en cuantía de $6.496,6 mill, relacionados con el predio Usme II IDIPRON, para la ejecución de un proyecto de vivienda de interés prioritario- VIP.</a:t>
          </a:r>
          <a:endParaRPr lang="es-ES" sz="1200" kern="1200" dirty="0"/>
        </a:p>
      </dsp:txBody>
      <dsp:txXfrm>
        <a:off x="752110" y="3793066"/>
        <a:ext cx="8853478" cy="1083733"/>
      </dsp:txXfrm>
    </dsp:sp>
    <dsp:sp modelId="{367FE465-F442-5046-8088-68E1ED60CCEB}">
      <dsp:nvSpPr>
        <dsp:cNvPr id="0" name=""/>
        <dsp:cNvSpPr/>
      </dsp:nvSpPr>
      <dsp:spPr>
        <a:xfrm>
          <a:off x="74777" y="3657600"/>
          <a:ext cx="1354666" cy="1354666"/>
        </a:xfrm>
        <a:prstGeom prst="ellipse">
          <a:avLst/>
        </a:prstGeom>
        <a:solidFill>
          <a:srgbClr val="FFC0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FF01C-72D1-054F-ACF6-6BB12D45A93B}">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BAA178-D5EF-3C4D-B5B5-AF5E32F19D4D}">
      <dsp:nvSpPr>
        <dsp:cNvPr id="0" name=""/>
        <dsp:cNvSpPr/>
      </dsp:nvSpPr>
      <dsp:spPr>
        <a:xfrm>
          <a:off x="765568" y="541866"/>
          <a:ext cx="8826563" cy="1083733"/>
        </a:xfrm>
        <a:prstGeom prst="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30480" rIns="30480" bIns="30480" numCol="1" spcCol="1270" anchor="ctr" anchorCtr="0">
          <a:noAutofit/>
        </a:bodyPr>
        <a:lstStyle/>
        <a:p>
          <a:pPr marL="0" lvl="0" indent="0" algn="l" defTabSz="533400">
            <a:lnSpc>
              <a:spcPct val="90000"/>
            </a:lnSpc>
            <a:spcBef>
              <a:spcPct val="0"/>
            </a:spcBef>
            <a:spcAft>
              <a:spcPct val="35000"/>
            </a:spcAft>
            <a:buNone/>
          </a:pPr>
          <a:r>
            <a:rPr lang="es-CO" sz="1200" b="1" kern="1200" dirty="0">
              <a:latin typeface="Arial" panose="020B0604020202020204" pitchFamily="34" charset="0"/>
              <a:cs typeface="Arial" panose="020B0604020202020204" pitchFamily="34" charset="0"/>
            </a:rPr>
            <a:t>PROYECTO HIDROELÉCTRICO EL QUIMBO </a:t>
          </a:r>
        </a:p>
        <a:p>
          <a:pPr marL="0" lvl="0" indent="0" algn="l" defTabSz="533400">
            <a:lnSpc>
              <a:spcPct val="90000"/>
            </a:lnSpc>
            <a:spcBef>
              <a:spcPct val="0"/>
            </a:spcBef>
            <a:spcAft>
              <a:spcPct val="35000"/>
            </a:spcAft>
            <a:buNone/>
          </a:pPr>
          <a:r>
            <a:rPr lang="es-CO" sz="1200" kern="1200" dirty="0">
              <a:latin typeface="Arial" panose="020B0604020202020204" pitchFamily="34" charset="0"/>
              <a:cs typeface="Arial" panose="020B0604020202020204" pitchFamily="34" charset="0"/>
            </a:rPr>
            <a:t>Hallazgos Administrativo con presunta incidencia disciplinaria e incidencia Fiscal en cuantía de 113.617,4 mill, por </a:t>
          </a:r>
        </a:p>
        <a:p>
          <a:pPr marL="0" lvl="0" indent="0" algn="l" defTabSz="533400">
            <a:lnSpc>
              <a:spcPct val="90000"/>
            </a:lnSpc>
            <a:spcBef>
              <a:spcPct val="0"/>
            </a:spcBef>
            <a:spcAft>
              <a:spcPct val="35000"/>
            </a:spcAft>
            <a:buNone/>
          </a:pPr>
          <a:r>
            <a:rPr lang="es-CO" sz="1200" kern="1200" dirty="0">
              <a:latin typeface="Arial" panose="020B0604020202020204" pitchFamily="34" charset="0"/>
              <a:cs typeface="Arial" panose="020B0604020202020204" pitchFamily="34" charset="0"/>
            </a:rPr>
            <a:t>la trasgresión al principio de planeación y las fallas e inadecuada ejecución de obras civiles del talud de aguas</a:t>
          </a:r>
        </a:p>
        <a:p>
          <a:pPr marL="0" lvl="0" indent="0" algn="l" defTabSz="533400">
            <a:lnSpc>
              <a:spcPct val="90000"/>
            </a:lnSpc>
            <a:spcBef>
              <a:spcPct val="0"/>
            </a:spcBef>
            <a:spcAft>
              <a:spcPct val="35000"/>
            </a:spcAft>
            <a:buNone/>
          </a:pPr>
          <a:r>
            <a:rPr lang="es-CO" sz="1200" kern="1200" dirty="0">
              <a:latin typeface="Arial" panose="020B0604020202020204" pitchFamily="34" charset="0"/>
              <a:cs typeface="Arial" panose="020B0604020202020204" pitchFamily="34" charset="0"/>
            </a:rPr>
            <a:t> abajo de la presa de la central hidroeléctrica</a:t>
          </a:r>
          <a:endParaRPr lang="es-ES" sz="1200" kern="1200" dirty="0"/>
        </a:p>
      </dsp:txBody>
      <dsp:txXfrm>
        <a:off x="765568" y="541866"/>
        <a:ext cx="8826563" cy="1083733"/>
      </dsp:txXfrm>
    </dsp:sp>
    <dsp:sp modelId="{E14FCB76-08EA-D84B-B419-F0D42A531C65}">
      <dsp:nvSpPr>
        <dsp:cNvPr id="0" name=""/>
        <dsp:cNvSpPr/>
      </dsp:nvSpPr>
      <dsp:spPr>
        <a:xfrm>
          <a:off x="74777" y="406400"/>
          <a:ext cx="1354666" cy="1354666"/>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239DF1-5C47-8B4C-861D-3EBF00E3F1CD}">
      <dsp:nvSpPr>
        <dsp:cNvPr id="0" name=""/>
        <dsp:cNvSpPr/>
      </dsp:nvSpPr>
      <dsp:spPr>
        <a:xfrm>
          <a:off x="1146048" y="2167466"/>
          <a:ext cx="8459541" cy="1083733"/>
        </a:xfrm>
        <a:prstGeom prst="rect">
          <a:avLst/>
        </a:prstGeom>
        <a:solidFill>
          <a:schemeClr val="accent5">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30480" rIns="30480" bIns="30480" numCol="1" spcCol="1270" anchor="ctr" anchorCtr="0">
          <a:noAutofit/>
        </a:bodyPr>
        <a:lstStyle/>
        <a:p>
          <a:pPr marL="0" lvl="0" indent="0" algn="l" defTabSz="533400">
            <a:lnSpc>
              <a:spcPct val="90000"/>
            </a:lnSpc>
            <a:spcBef>
              <a:spcPct val="0"/>
            </a:spcBef>
            <a:spcAft>
              <a:spcPct val="35000"/>
            </a:spcAft>
            <a:buNone/>
          </a:pPr>
          <a:r>
            <a:rPr lang="es-CO" sz="1200" b="1" kern="1200" dirty="0">
              <a:latin typeface="Arial" panose="020B0604020202020204" pitchFamily="34" charset="0"/>
              <a:cs typeface="Arial" panose="020B0604020202020204" pitchFamily="34" charset="0"/>
            </a:rPr>
            <a:t>DEFICIENCIAS CONSTRUCTIVAS EN LOS SEGMENTOS VIALES</a:t>
          </a:r>
        </a:p>
        <a:p>
          <a:pPr marL="0" lvl="0" indent="0" algn="l" defTabSz="533400">
            <a:lnSpc>
              <a:spcPct val="90000"/>
            </a:lnSpc>
            <a:spcBef>
              <a:spcPct val="0"/>
            </a:spcBef>
            <a:spcAft>
              <a:spcPct val="35000"/>
            </a:spcAft>
            <a:buNone/>
          </a:pPr>
          <a:r>
            <a:rPr lang="es-CO" sz="1200" kern="1200" dirty="0">
              <a:latin typeface="Arial" panose="020B0604020202020204" pitchFamily="34" charset="0"/>
              <a:cs typeface="Arial" panose="020B0604020202020204" pitchFamily="34" charset="0"/>
            </a:rPr>
            <a:t>Hallazgos Administrativo con presunta incidencia disciplinaria e incidencia Fiscal en cuantía de $1.178,9 mill, por las deficiencias constructivas que afectaron a la comunidad en su calidad de vida. </a:t>
          </a:r>
          <a:endParaRPr lang="es-ES" sz="1200" kern="1200" dirty="0"/>
        </a:p>
      </dsp:txBody>
      <dsp:txXfrm>
        <a:off x="1146048" y="2167466"/>
        <a:ext cx="8459541" cy="1083733"/>
      </dsp:txXfrm>
    </dsp:sp>
    <dsp:sp modelId="{EFFF69D1-6F0D-8441-8BA5-E51FF3A5D601}">
      <dsp:nvSpPr>
        <dsp:cNvPr id="0" name=""/>
        <dsp:cNvSpPr/>
      </dsp:nvSpPr>
      <dsp:spPr>
        <a:xfrm>
          <a:off x="468714" y="2032000"/>
          <a:ext cx="1354666" cy="1354666"/>
        </a:xfrm>
        <a:prstGeom prst="ellipse">
          <a:avLst/>
        </a:prstGeom>
        <a:solidFill>
          <a:srgbClr val="FFC00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81A9B-6162-3448-B40D-88142C1D6A63}">
      <dsp:nvSpPr>
        <dsp:cNvPr id="0" name=""/>
        <dsp:cNvSpPr/>
      </dsp:nvSpPr>
      <dsp:spPr>
        <a:xfrm>
          <a:off x="752110" y="3793066"/>
          <a:ext cx="8853478" cy="10837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30480" rIns="30480" bIns="30480" numCol="1" spcCol="1270" anchor="ctr" anchorCtr="0">
          <a:noAutofit/>
        </a:bodyPr>
        <a:lstStyle/>
        <a:p>
          <a:pPr marL="0" lvl="0" indent="0" algn="l" defTabSz="533400">
            <a:lnSpc>
              <a:spcPct val="90000"/>
            </a:lnSpc>
            <a:spcBef>
              <a:spcPct val="0"/>
            </a:spcBef>
            <a:spcAft>
              <a:spcPct val="35000"/>
            </a:spcAft>
            <a:buNone/>
          </a:pPr>
          <a:r>
            <a:rPr lang="es-CO" sz="1200" b="1" kern="1200" dirty="0">
              <a:latin typeface="Arial" panose="020B0604020202020204" pitchFamily="34" charset="0"/>
              <a:cs typeface="Arial" panose="020B0604020202020204" pitchFamily="34" charset="0"/>
            </a:rPr>
            <a:t>POLÍTICA PÚBLICA SOCIAL PARA EL ENVEJECIMIENTO Y LA VEJEZ EN EL DISTRITO CAPITAL</a:t>
          </a:r>
        </a:p>
        <a:p>
          <a:pPr marL="0" lvl="0" indent="0" algn="l" defTabSz="533400">
            <a:lnSpc>
              <a:spcPct val="90000"/>
            </a:lnSpc>
            <a:spcBef>
              <a:spcPct val="0"/>
            </a:spcBef>
            <a:spcAft>
              <a:spcPct val="35000"/>
            </a:spcAft>
            <a:buNone/>
          </a:pPr>
          <a:r>
            <a:rPr lang="es-CO" sz="1200" kern="1200" dirty="0">
              <a:latin typeface="Arial" panose="020B0604020202020204" pitchFamily="34" charset="0"/>
              <a:cs typeface="Arial" panose="020B0604020202020204" pitchFamily="34" charset="0"/>
            </a:rPr>
            <a:t>Hallazgos Administrativo con presunta incidencia disciplinaria e incidencia Fiscal en cuantía de $110,3 </a:t>
          </a:r>
          <a:r>
            <a:rPr lang="es-CO" sz="1200" kern="1200" dirty="0" err="1">
              <a:latin typeface="Arial" panose="020B0604020202020204" pitchFamily="34" charset="0"/>
              <a:cs typeface="Arial" panose="020B0604020202020204" pitchFamily="34" charset="0"/>
            </a:rPr>
            <a:t>mill</a:t>
          </a:r>
          <a:r>
            <a:rPr lang="es-CO" sz="1200" kern="1200" dirty="0">
              <a:latin typeface="Arial" panose="020B0604020202020204" pitchFamily="34" charset="0"/>
              <a:cs typeface="Arial" panose="020B0604020202020204" pitchFamily="34" charset="0"/>
            </a:rPr>
            <a:t> por la </a:t>
          </a:r>
        </a:p>
        <a:p>
          <a:pPr marL="0" lvl="0" indent="0" algn="l" defTabSz="533400">
            <a:lnSpc>
              <a:spcPct val="90000"/>
            </a:lnSpc>
            <a:spcBef>
              <a:spcPct val="0"/>
            </a:spcBef>
            <a:spcAft>
              <a:spcPct val="35000"/>
            </a:spcAft>
            <a:buNone/>
          </a:pPr>
          <a:r>
            <a:rPr lang="es-CO" sz="1200" kern="1200" dirty="0">
              <a:latin typeface="Arial" panose="020B0604020202020204" pitchFamily="34" charset="0"/>
              <a:cs typeface="Arial" panose="020B0604020202020204" pitchFamily="34" charset="0"/>
            </a:rPr>
            <a:t>fallas en el pago del bono tipo C a personas que no cumplían los requisitos para ser beneficiarios.</a:t>
          </a:r>
          <a:endParaRPr lang="es-ES" sz="1200" kern="1200" dirty="0"/>
        </a:p>
      </dsp:txBody>
      <dsp:txXfrm>
        <a:off x="752110" y="3793066"/>
        <a:ext cx="8853478" cy="1083733"/>
      </dsp:txXfrm>
    </dsp:sp>
    <dsp:sp modelId="{367FE465-F442-5046-8088-68E1ED60CCEB}">
      <dsp:nvSpPr>
        <dsp:cNvPr id="0" name=""/>
        <dsp:cNvSpPr/>
      </dsp:nvSpPr>
      <dsp:spPr>
        <a:xfrm>
          <a:off x="74777" y="3657600"/>
          <a:ext cx="1354666" cy="1354666"/>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38052"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970760" y="1"/>
            <a:ext cx="3038052" cy="466725"/>
          </a:xfrm>
          <a:prstGeom prst="rect">
            <a:avLst/>
          </a:prstGeom>
        </p:spPr>
        <p:txBody>
          <a:bodyPr vert="horz" lIns="91440" tIns="45720" rIns="91440" bIns="45720" rtlCol="0"/>
          <a:lstStyle>
            <a:lvl1pPr algn="r">
              <a:defRPr sz="1200"/>
            </a:lvl1pPr>
          </a:lstStyle>
          <a:p>
            <a:fld id="{41571BD6-478D-4F89-BDB7-589008FE3C9C}" type="datetimeFigureOut">
              <a:rPr lang="es-CO" smtClean="0"/>
              <a:t>28/10/2020</a:t>
            </a:fld>
            <a:endParaRPr lang="es-CO"/>
          </a:p>
        </p:txBody>
      </p:sp>
      <p:sp>
        <p:nvSpPr>
          <p:cNvPr id="4" name="Marcador de pie de página 3"/>
          <p:cNvSpPr>
            <a:spLocks noGrp="1"/>
          </p:cNvSpPr>
          <p:nvPr>
            <p:ph type="ftr" sz="quarter" idx="2"/>
          </p:nvPr>
        </p:nvSpPr>
        <p:spPr>
          <a:xfrm>
            <a:off x="0" y="8829676"/>
            <a:ext cx="3038052"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970760" y="8829676"/>
            <a:ext cx="3038052" cy="466725"/>
          </a:xfrm>
          <a:prstGeom prst="rect">
            <a:avLst/>
          </a:prstGeom>
        </p:spPr>
        <p:txBody>
          <a:bodyPr vert="horz" lIns="91440" tIns="45720" rIns="91440" bIns="45720" rtlCol="0" anchor="b"/>
          <a:lstStyle>
            <a:lvl1pPr algn="r">
              <a:defRPr sz="1200"/>
            </a:lvl1pPr>
          </a:lstStyle>
          <a:p>
            <a:fld id="{A11C17DA-DAC2-4573-90A2-42A7093E1F81}" type="slidenum">
              <a:rPr lang="es-CO" smtClean="0"/>
              <a:t>‹Nº›</a:t>
            </a:fld>
            <a:endParaRPr lang="es-CO"/>
          </a:p>
        </p:txBody>
      </p:sp>
    </p:spTree>
    <p:extLst>
      <p:ext uri="{BB962C8B-B14F-4D97-AF65-F5344CB8AC3E}">
        <p14:creationId xmlns:p14="http://schemas.microsoft.com/office/powerpoint/2010/main" val="3830959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41" tIns="46570" rIns="93141" bIns="46570" rtlCol="0"/>
          <a:lstStyle>
            <a:lvl1pPr algn="l">
              <a:defRPr sz="1200"/>
            </a:lvl1pPr>
          </a:lstStyle>
          <a:p>
            <a:endParaRPr lang="es-CO"/>
          </a:p>
        </p:txBody>
      </p:sp>
      <p:sp>
        <p:nvSpPr>
          <p:cNvPr id="3" name="Marcador de fecha 2"/>
          <p:cNvSpPr>
            <a:spLocks noGrp="1"/>
          </p:cNvSpPr>
          <p:nvPr>
            <p:ph type="dt" idx="1"/>
          </p:nvPr>
        </p:nvSpPr>
        <p:spPr>
          <a:xfrm>
            <a:off x="3970938" y="0"/>
            <a:ext cx="3037840" cy="466434"/>
          </a:xfrm>
          <a:prstGeom prst="rect">
            <a:avLst/>
          </a:prstGeom>
        </p:spPr>
        <p:txBody>
          <a:bodyPr vert="horz" lIns="93141" tIns="46570" rIns="93141" bIns="46570" rtlCol="0"/>
          <a:lstStyle>
            <a:lvl1pPr algn="r">
              <a:defRPr sz="1200"/>
            </a:lvl1pPr>
          </a:lstStyle>
          <a:p>
            <a:fld id="{F2FEBB71-8215-4D16-A1F0-B12912BDAF76}" type="datetimeFigureOut">
              <a:rPr lang="es-CO" smtClean="0"/>
              <a:t>28/10/2020</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41" tIns="46570" rIns="93141" bIns="46570" rtlCol="0" anchor="ctr"/>
          <a:lstStyle/>
          <a:p>
            <a:endParaRPr lang="es-CO"/>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41" tIns="46570" rIns="93141" bIns="4657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968"/>
            <a:ext cx="3037840" cy="466433"/>
          </a:xfrm>
          <a:prstGeom prst="rect">
            <a:avLst/>
          </a:prstGeom>
        </p:spPr>
        <p:txBody>
          <a:bodyPr vert="horz" lIns="93141" tIns="46570" rIns="93141" bIns="4657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938" y="8829968"/>
            <a:ext cx="3037840" cy="466433"/>
          </a:xfrm>
          <a:prstGeom prst="rect">
            <a:avLst/>
          </a:prstGeom>
        </p:spPr>
        <p:txBody>
          <a:bodyPr vert="horz" lIns="93141" tIns="46570" rIns="93141" bIns="46570" rtlCol="0" anchor="b"/>
          <a:lstStyle>
            <a:lvl1pPr algn="r">
              <a:defRPr sz="1200"/>
            </a:lvl1pPr>
          </a:lstStyle>
          <a:p>
            <a:fld id="{8C5D151E-7A79-49DC-8668-17F4CCF45B29}" type="slidenum">
              <a:rPr lang="es-CO" smtClean="0"/>
              <a:t>‹Nº›</a:t>
            </a:fld>
            <a:endParaRPr lang="es-CO"/>
          </a:p>
        </p:txBody>
      </p:sp>
    </p:spTree>
    <p:extLst>
      <p:ext uri="{BB962C8B-B14F-4D97-AF65-F5344CB8AC3E}">
        <p14:creationId xmlns:p14="http://schemas.microsoft.com/office/powerpoint/2010/main" val="3691640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C5D151E-7A79-49DC-8668-17F4CCF45B29}" type="slidenum">
              <a:rPr lang="es-CO" smtClean="0"/>
              <a:t>5</a:t>
            </a:fld>
            <a:endParaRPr lang="es-CO"/>
          </a:p>
        </p:txBody>
      </p:sp>
    </p:spTree>
    <p:extLst>
      <p:ext uri="{BB962C8B-B14F-4D97-AF65-F5344CB8AC3E}">
        <p14:creationId xmlns:p14="http://schemas.microsoft.com/office/powerpoint/2010/main" val="2233872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ADA12BE-0CF1-48C7-8178-261B435D939D}" type="slidenum">
              <a:rPr lang="es-CO" smtClean="0"/>
              <a:t>11</a:t>
            </a:fld>
            <a:endParaRPr lang="es-CO" dirty="0"/>
          </a:p>
        </p:txBody>
      </p:sp>
    </p:spTree>
    <p:extLst>
      <p:ext uri="{BB962C8B-B14F-4D97-AF65-F5344CB8AC3E}">
        <p14:creationId xmlns:p14="http://schemas.microsoft.com/office/powerpoint/2010/main" val="2382134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3361536-CA58-46FD-8A0B-03E0FF3E1E61}" type="datetimeFigureOut">
              <a:rPr lang="es-CO" smtClean="0"/>
              <a:t>28/10/2020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3888FF-8CF1-4DAD-B8B7-1400AC261C16}" type="slidenum">
              <a:rPr lang="es-CO" smtClean="0"/>
              <a:t>‹Nº›</a:t>
            </a:fld>
            <a:endParaRPr lang="es-CO"/>
          </a:p>
        </p:txBody>
      </p:sp>
    </p:spTree>
    <p:extLst>
      <p:ext uri="{BB962C8B-B14F-4D97-AF65-F5344CB8AC3E}">
        <p14:creationId xmlns:p14="http://schemas.microsoft.com/office/powerpoint/2010/main" val="352096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361536-CA58-46FD-8A0B-03E0FF3E1E61}" type="datetimeFigureOut">
              <a:rPr lang="es-CO" smtClean="0"/>
              <a:t>28/10/2020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3888FF-8CF1-4DAD-B8B7-1400AC261C16}" type="slidenum">
              <a:rPr lang="es-CO" smtClean="0"/>
              <a:t>‹Nº›</a:t>
            </a:fld>
            <a:endParaRPr lang="es-CO"/>
          </a:p>
        </p:txBody>
      </p:sp>
    </p:spTree>
    <p:extLst>
      <p:ext uri="{BB962C8B-B14F-4D97-AF65-F5344CB8AC3E}">
        <p14:creationId xmlns:p14="http://schemas.microsoft.com/office/powerpoint/2010/main" val="1879048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361536-CA58-46FD-8A0B-03E0FF3E1E61}" type="datetimeFigureOut">
              <a:rPr lang="es-CO" smtClean="0"/>
              <a:t>28/10/2020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3888FF-8CF1-4DAD-B8B7-1400AC261C16}" type="slidenum">
              <a:rPr lang="es-CO" smtClean="0"/>
              <a:t>‹Nº›</a:t>
            </a:fld>
            <a:endParaRPr lang="es-CO"/>
          </a:p>
        </p:txBody>
      </p:sp>
    </p:spTree>
    <p:extLst>
      <p:ext uri="{BB962C8B-B14F-4D97-AF65-F5344CB8AC3E}">
        <p14:creationId xmlns:p14="http://schemas.microsoft.com/office/powerpoint/2010/main" val="385549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361536-CA58-46FD-8A0B-03E0FF3E1E61}" type="datetimeFigureOut">
              <a:rPr lang="es-CO" smtClean="0"/>
              <a:t>28/10/2020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3888FF-8CF1-4DAD-B8B7-1400AC261C16}" type="slidenum">
              <a:rPr lang="es-CO" smtClean="0"/>
              <a:t>‹Nº›</a:t>
            </a:fld>
            <a:endParaRPr lang="es-CO"/>
          </a:p>
        </p:txBody>
      </p:sp>
    </p:spTree>
    <p:extLst>
      <p:ext uri="{BB962C8B-B14F-4D97-AF65-F5344CB8AC3E}">
        <p14:creationId xmlns:p14="http://schemas.microsoft.com/office/powerpoint/2010/main" val="106690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3361536-CA58-46FD-8A0B-03E0FF3E1E61}" type="datetimeFigureOut">
              <a:rPr lang="es-CO" smtClean="0"/>
              <a:t>28/10/2020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3888FF-8CF1-4DAD-B8B7-1400AC261C16}" type="slidenum">
              <a:rPr lang="es-CO" smtClean="0"/>
              <a:t>‹Nº›</a:t>
            </a:fld>
            <a:endParaRPr lang="es-CO"/>
          </a:p>
        </p:txBody>
      </p:sp>
    </p:spTree>
    <p:extLst>
      <p:ext uri="{BB962C8B-B14F-4D97-AF65-F5344CB8AC3E}">
        <p14:creationId xmlns:p14="http://schemas.microsoft.com/office/powerpoint/2010/main" val="171199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3361536-CA58-46FD-8A0B-03E0FF3E1E61}" type="datetimeFigureOut">
              <a:rPr lang="es-CO" smtClean="0"/>
              <a:t>28/10/2020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C3888FF-8CF1-4DAD-B8B7-1400AC261C16}" type="slidenum">
              <a:rPr lang="es-CO" smtClean="0"/>
              <a:t>‹Nº›</a:t>
            </a:fld>
            <a:endParaRPr lang="es-CO"/>
          </a:p>
        </p:txBody>
      </p:sp>
    </p:spTree>
    <p:extLst>
      <p:ext uri="{BB962C8B-B14F-4D97-AF65-F5344CB8AC3E}">
        <p14:creationId xmlns:p14="http://schemas.microsoft.com/office/powerpoint/2010/main" val="174342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3361536-CA58-46FD-8A0B-03E0FF3E1E61}" type="datetimeFigureOut">
              <a:rPr lang="es-CO" smtClean="0"/>
              <a:t>28/10/2020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C3888FF-8CF1-4DAD-B8B7-1400AC261C16}" type="slidenum">
              <a:rPr lang="es-CO" smtClean="0"/>
              <a:t>‹Nº›</a:t>
            </a:fld>
            <a:endParaRPr lang="es-CO"/>
          </a:p>
        </p:txBody>
      </p:sp>
    </p:spTree>
    <p:extLst>
      <p:ext uri="{BB962C8B-B14F-4D97-AF65-F5344CB8AC3E}">
        <p14:creationId xmlns:p14="http://schemas.microsoft.com/office/powerpoint/2010/main" val="218891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3361536-CA58-46FD-8A0B-03E0FF3E1E61}" type="datetimeFigureOut">
              <a:rPr lang="es-CO" smtClean="0"/>
              <a:t>28/10/2020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C3888FF-8CF1-4DAD-B8B7-1400AC261C16}" type="slidenum">
              <a:rPr lang="es-CO" smtClean="0"/>
              <a:t>‹Nº›</a:t>
            </a:fld>
            <a:endParaRPr lang="es-CO"/>
          </a:p>
        </p:txBody>
      </p:sp>
    </p:spTree>
    <p:extLst>
      <p:ext uri="{BB962C8B-B14F-4D97-AF65-F5344CB8AC3E}">
        <p14:creationId xmlns:p14="http://schemas.microsoft.com/office/powerpoint/2010/main" val="279551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61536-CA58-46FD-8A0B-03E0FF3E1E61}" type="datetimeFigureOut">
              <a:rPr lang="es-CO" smtClean="0"/>
              <a:t>28/10/2020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C3888FF-8CF1-4DAD-B8B7-1400AC261C16}" type="slidenum">
              <a:rPr lang="es-CO" smtClean="0"/>
              <a:t>‹Nº›</a:t>
            </a:fld>
            <a:endParaRPr lang="es-CO"/>
          </a:p>
        </p:txBody>
      </p:sp>
    </p:spTree>
    <p:extLst>
      <p:ext uri="{BB962C8B-B14F-4D97-AF65-F5344CB8AC3E}">
        <p14:creationId xmlns:p14="http://schemas.microsoft.com/office/powerpoint/2010/main" val="9196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3361536-CA58-46FD-8A0B-03E0FF3E1E61}" type="datetimeFigureOut">
              <a:rPr lang="es-CO" smtClean="0"/>
              <a:t>28/10/2020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C3888FF-8CF1-4DAD-B8B7-1400AC261C16}" type="slidenum">
              <a:rPr lang="es-CO" smtClean="0"/>
              <a:t>‹Nº›</a:t>
            </a:fld>
            <a:endParaRPr lang="es-CO"/>
          </a:p>
        </p:txBody>
      </p:sp>
    </p:spTree>
    <p:extLst>
      <p:ext uri="{BB962C8B-B14F-4D97-AF65-F5344CB8AC3E}">
        <p14:creationId xmlns:p14="http://schemas.microsoft.com/office/powerpoint/2010/main" val="246333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3361536-CA58-46FD-8A0B-03E0FF3E1E61}" type="datetimeFigureOut">
              <a:rPr lang="es-CO" smtClean="0"/>
              <a:t>28/10/2020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C3888FF-8CF1-4DAD-B8B7-1400AC261C16}" type="slidenum">
              <a:rPr lang="es-CO" smtClean="0"/>
              <a:t>‹Nº›</a:t>
            </a:fld>
            <a:endParaRPr lang="es-CO"/>
          </a:p>
        </p:txBody>
      </p:sp>
    </p:spTree>
    <p:extLst>
      <p:ext uri="{BB962C8B-B14F-4D97-AF65-F5344CB8AC3E}">
        <p14:creationId xmlns:p14="http://schemas.microsoft.com/office/powerpoint/2010/main" val="178959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61536-CA58-46FD-8A0B-03E0FF3E1E61}" type="datetimeFigureOut">
              <a:rPr lang="es-CO" smtClean="0"/>
              <a:t>28/10/2020</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888FF-8CF1-4DAD-B8B7-1400AC261C16}" type="slidenum">
              <a:rPr lang="es-CO" smtClean="0"/>
              <a:t>‹Nº›</a:t>
            </a:fld>
            <a:endParaRPr lang="es-CO"/>
          </a:p>
        </p:txBody>
      </p:sp>
    </p:spTree>
    <p:extLst>
      <p:ext uri="{BB962C8B-B14F-4D97-AF65-F5344CB8AC3E}">
        <p14:creationId xmlns:p14="http://schemas.microsoft.com/office/powerpoint/2010/main" val="17424500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404DB2B-1843-3643-8E43-CFBF2BFB0742}"/>
              </a:ext>
            </a:extLst>
          </p:cNvPr>
          <p:cNvSpPr txBox="1"/>
          <p:nvPr/>
        </p:nvSpPr>
        <p:spPr>
          <a:xfrm>
            <a:off x="352301" y="5706277"/>
            <a:ext cx="5983183" cy="830997"/>
          </a:xfrm>
          <a:prstGeom prst="rect">
            <a:avLst/>
          </a:prstGeom>
          <a:noFill/>
        </p:spPr>
        <p:txBody>
          <a:bodyPr wrap="square" rtlCol="0">
            <a:spAutoFit/>
          </a:bodyPr>
          <a:lstStyle/>
          <a:p>
            <a:r>
              <a:rPr lang="es-CO" sz="2400" b="1" spc="200" dirty="0">
                <a:solidFill>
                  <a:schemeClr val="bg1"/>
                </a:solidFill>
                <a:latin typeface="Arial" panose="020B0604020202020204" pitchFamily="34" charset="0"/>
                <a:cs typeface="Arial" panose="020B0604020202020204" pitchFamily="34" charset="0"/>
              </a:rPr>
              <a:t>PROCESO DE VIGILANCIA Y CONTROL A LA GESTIÓN FISCAL</a:t>
            </a:r>
          </a:p>
        </p:txBody>
      </p:sp>
      <p:sp>
        <p:nvSpPr>
          <p:cNvPr id="6" name="CuadroTexto 5">
            <a:extLst>
              <a:ext uri="{FF2B5EF4-FFF2-40B4-BE49-F238E27FC236}">
                <a16:creationId xmlns:a16="http://schemas.microsoft.com/office/drawing/2014/main" id="{BD6C9B01-032B-574E-AB28-F5E973A22EE6}"/>
              </a:ext>
            </a:extLst>
          </p:cNvPr>
          <p:cNvSpPr txBox="1"/>
          <p:nvPr/>
        </p:nvSpPr>
        <p:spPr>
          <a:xfrm>
            <a:off x="7196447" y="5646057"/>
            <a:ext cx="4643252" cy="523220"/>
          </a:xfrm>
          <a:prstGeom prst="rect">
            <a:avLst/>
          </a:prstGeom>
          <a:noFill/>
        </p:spPr>
        <p:txBody>
          <a:bodyPr wrap="square" rtlCol="0">
            <a:spAutoFit/>
          </a:bodyPr>
          <a:lstStyle/>
          <a:p>
            <a:pPr algn="ctr"/>
            <a:r>
              <a:rPr lang="es-CO" sz="2800" dirty="0">
                <a:solidFill>
                  <a:schemeClr val="bg1"/>
                </a:solidFill>
                <a:latin typeface="Arial" panose="020B0604020202020204" pitchFamily="34" charset="0"/>
                <a:cs typeface="Arial" panose="020B0604020202020204" pitchFamily="34" charset="0"/>
              </a:rPr>
              <a:t>Yuly Paola Manosalva Caro</a:t>
            </a:r>
          </a:p>
        </p:txBody>
      </p:sp>
      <p:sp>
        <p:nvSpPr>
          <p:cNvPr id="7" name="CuadroTexto 6">
            <a:extLst>
              <a:ext uri="{FF2B5EF4-FFF2-40B4-BE49-F238E27FC236}">
                <a16:creationId xmlns:a16="http://schemas.microsoft.com/office/drawing/2014/main" id="{884A4E13-42D0-F74C-940A-8115907FB1F1}"/>
              </a:ext>
            </a:extLst>
          </p:cNvPr>
          <p:cNvSpPr txBox="1"/>
          <p:nvPr/>
        </p:nvSpPr>
        <p:spPr>
          <a:xfrm>
            <a:off x="7243947" y="6123110"/>
            <a:ext cx="3598224" cy="400110"/>
          </a:xfrm>
          <a:prstGeom prst="rect">
            <a:avLst/>
          </a:prstGeom>
          <a:noFill/>
        </p:spPr>
        <p:txBody>
          <a:bodyPr wrap="square" rtlCol="0">
            <a:spAutoFit/>
          </a:bodyPr>
          <a:lstStyle/>
          <a:p>
            <a:r>
              <a:rPr lang="es-CO" sz="2000" i="1">
                <a:solidFill>
                  <a:schemeClr val="bg1"/>
                </a:solidFill>
                <a:latin typeface="Arial" panose="020B0604020202020204" pitchFamily="34" charset="0"/>
                <a:cs typeface="Arial" panose="020B0604020202020204" pitchFamily="34" charset="0"/>
              </a:rPr>
              <a:t>Contralora Auxiliar </a:t>
            </a:r>
            <a:r>
              <a:rPr lang="es-CO" sz="2000" i="1" dirty="0">
                <a:solidFill>
                  <a:schemeClr val="bg1"/>
                </a:solidFill>
                <a:latin typeface="Arial" panose="020B0604020202020204" pitchFamily="34" charset="0"/>
                <a:cs typeface="Arial" panose="020B0604020202020204" pitchFamily="34" charset="0"/>
              </a:rPr>
              <a:t>(E)</a:t>
            </a:r>
          </a:p>
        </p:txBody>
      </p:sp>
    </p:spTree>
    <p:extLst>
      <p:ext uri="{BB962C8B-B14F-4D97-AF65-F5344CB8AC3E}">
        <p14:creationId xmlns:p14="http://schemas.microsoft.com/office/powerpoint/2010/main" val="353607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E7FBE529-C60A-4611-A7CE-F687557270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sp>
        <p:nvSpPr>
          <p:cNvPr id="7" name="CuadroTexto 6">
            <a:extLst>
              <a:ext uri="{FF2B5EF4-FFF2-40B4-BE49-F238E27FC236}">
                <a16:creationId xmlns:a16="http://schemas.microsoft.com/office/drawing/2014/main" id="{9AFBA345-8FCC-46E5-8745-628C15F15EAC}"/>
              </a:ext>
            </a:extLst>
          </p:cNvPr>
          <p:cNvSpPr txBox="1"/>
          <p:nvPr/>
        </p:nvSpPr>
        <p:spPr>
          <a:xfrm>
            <a:off x="434435" y="1577325"/>
            <a:ext cx="11028218" cy="830997"/>
          </a:xfrm>
          <a:prstGeom prst="rect">
            <a:avLst/>
          </a:prstGeom>
          <a:noFill/>
        </p:spPr>
        <p:txBody>
          <a:bodyPr wrap="square" rtlCol="0">
            <a:spAutoFit/>
          </a:bodyPr>
          <a:lstStyle/>
          <a:p>
            <a:r>
              <a:rPr lang="es-CO" sz="2400" b="0" i="0" dirty="0">
                <a:solidFill>
                  <a:srgbClr val="000000"/>
                </a:solidFill>
                <a:effectLst/>
                <a:latin typeface="Arial" panose="020B0604020202020204" pitchFamily="34" charset="0"/>
              </a:rPr>
              <a:t>Se realizaron pronunciamientos sobre la legalidad de las resoluciones decretadas bajo la urgencia manifiesta a los sujetos de control. </a:t>
            </a:r>
            <a:endParaRPr lang="es-ES" sz="2400" dirty="0"/>
          </a:p>
        </p:txBody>
      </p:sp>
      <p:pic>
        <p:nvPicPr>
          <p:cNvPr id="11" name="Imagen 10"/>
          <p:cNvPicPr>
            <a:picLocks noChangeAspect="1"/>
          </p:cNvPicPr>
          <p:nvPr/>
        </p:nvPicPr>
        <p:blipFill rotWithShape="1">
          <a:blip r:embed="rId3"/>
          <a:srcRect l="10521" r="10617"/>
          <a:stretch/>
        </p:blipFill>
        <p:spPr>
          <a:xfrm>
            <a:off x="434435" y="2598599"/>
            <a:ext cx="11231092" cy="2147613"/>
          </a:xfrm>
          <a:prstGeom prst="rect">
            <a:avLst/>
          </a:prstGeom>
        </p:spPr>
      </p:pic>
      <p:sp>
        <p:nvSpPr>
          <p:cNvPr id="8" name="Rectángulo redondeado 7">
            <a:extLst>
              <a:ext uri="{FF2B5EF4-FFF2-40B4-BE49-F238E27FC236}">
                <a16:creationId xmlns:a16="http://schemas.microsoft.com/office/drawing/2014/main" id="{E1A9C2D0-70F5-4240-8083-C2786AB9FC3A}"/>
              </a:ext>
            </a:extLst>
          </p:cNvPr>
          <p:cNvSpPr/>
          <p:nvPr/>
        </p:nvSpPr>
        <p:spPr>
          <a:xfrm>
            <a:off x="342401" y="425901"/>
            <a:ext cx="10034654"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a:solidFill>
                  <a:schemeClr val="bg1"/>
                </a:solidFill>
                <a:latin typeface="Arial" panose="020B0604020202020204" pitchFamily="34" charset="0"/>
                <a:cs typeface="Arial" panose="020B0604020202020204" pitchFamily="34" charset="0"/>
              </a:rPr>
              <a:t> </a:t>
            </a:r>
            <a:r>
              <a:rPr lang="es-ES" sz="2400" b="1" dirty="0">
                <a:solidFill>
                  <a:schemeClr val="bg1"/>
                </a:solidFill>
                <a:latin typeface="Arial" panose="020B0604020202020204" pitchFamily="34" charset="0"/>
                <a:cs typeface="Arial" panose="020B0604020202020204" pitchFamily="34" charset="0"/>
              </a:rPr>
              <a:t>ACTUACIONES A CONTRATOS DE URGENCIA MANIFIESTA</a:t>
            </a:r>
            <a:endParaRPr lang="es-CO" sz="2400" b="1" dirty="0">
              <a:solidFill>
                <a:schemeClr val="bg1"/>
              </a:solidFill>
              <a:latin typeface="Arial" panose="020B0604020202020204" pitchFamily="34" charset="0"/>
              <a:cs typeface="Arial" panose="020B0604020202020204" pitchFamily="34" charset="0"/>
            </a:endParaRPr>
          </a:p>
        </p:txBody>
      </p:sp>
      <p:sp>
        <p:nvSpPr>
          <p:cNvPr id="6" name="CuadroTexto 1">
            <a:extLst>
              <a:ext uri="{FF2B5EF4-FFF2-40B4-BE49-F238E27FC236}">
                <a16:creationId xmlns:a16="http://schemas.microsoft.com/office/drawing/2014/main" id="{0A1B4D01-4405-4595-9A08-3C239B469446}"/>
              </a:ext>
            </a:extLst>
          </p:cNvPr>
          <p:cNvSpPr txBox="1"/>
          <p:nvPr/>
        </p:nvSpPr>
        <p:spPr>
          <a:xfrm rot="16200000">
            <a:off x="9520862" y="3612235"/>
            <a:ext cx="4906856" cy="46166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406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19B74361-DBA9-4AFC-9F9F-2DA836A928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sp>
        <p:nvSpPr>
          <p:cNvPr id="2" name="Rectángulo 1"/>
          <p:cNvSpPr/>
          <p:nvPr/>
        </p:nvSpPr>
        <p:spPr>
          <a:xfrm>
            <a:off x="581891" y="4577852"/>
            <a:ext cx="11028218" cy="1200329"/>
          </a:xfrm>
          <a:prstGeom prst="rect">
            <a:avLst/>
          </a:prstGeom>
        </p:spPr>
        <p:txBody>
          <a:bodyPr wrap="square">
            <a:spAutoFit/>
          </a:bodyPr>
          <a:lstStyle/>
          <a:p>
            <a:pPr marL="285750" lvl="0" indent="-285750" algn="just">
              <a:buFont typeface="Arial" panose="020B0604020202020204" pitchFamily="34" charset="0"/>
              <a:buChar char="•"/>
            </a:pPr>
            <a:r>
              <a:rPr lang="es-CO" dirty="0"/>
              <a:t>FONDO FINANCIERO DISTRITAL DE SALUD/SUBRED CENTRO ORIENTE</a:t>
            </a:r>
          </a:p>
          <a:p>
            <a:pPr marL="285750" lvl="0" indent="-285750" algn="just">
              <a:buFont typeface="Arial" panose="020B0604020202020204" pitchFamily="34" charset="0"/>
              <a:buChar char="•"/>
            </a:pPr>
            <a:r>
              <a:rPr lang="es-CO" dirty="0"/>
              <a:t>SECRETARÍA DE INTEGRACION SOCIAL</a:t>
            </a:r>
          </a:p>
          <a:p>
            <a:pPr marL="285750" indent="-285750" algn="just">
              <a:buFont typeface="Arial" panose="020B0604020202020204" pitchFamily="34" charset="0"/>
              <a:buChar char="•"/>
            </a:pPr>
            <a:r>
              <a:rPr lang="es-CO" dirty="0"/>
              <a:t>FONDOS DE DESARROLLO LOCAL:  Chapinero, Suba, Barrios Unidos, Fontibón, Teusaquillo, Engativá, Kennedy, Usme, Usaquén, Tunjuelito, Ciudad Bolívar, San Cristóbal, Antonio Nariño, Puente Aranda, Rafael Uribe, Sumapaz</a:t>
            </a:r>
            <a:endParaRPr lang="es-CO" b="1" dirty="0"/>
          </a:p>
        </p:txBody>
      </p:sp>
      <p:sp>
        <p:nvSpPr>
          <p:cNvPr id="6" name="Rectángulo redondeado 5">
            <a:extLst>
              <a:ext uri="{FF2B5EF4-FFF2-40B4-BE49-F238E27FC236}">
                <a16:creationId xmlns:a16="http://schemas.microsoft.com/office/drawing/2014/main" id="{F7A5391F-9A62-3F44-B21D-5DF405A63C81}"/>
              </a:ext>
            </a:extLst>
          </p:cNvPr>
          <p:cNvSpPr/>
          <p:nvPr/>
        </p:nvSpPr>
        <p:spPr>
          <a:xfrm>
            <a:off x="342401" y="425901"/>
            <a:ext cx="10034654"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a:solidFill>
                  <a:schemeClr val="bg1"/>
                </a:solidFill>
                <a:latin typeface="Arial" panose="020B0604020202020204" pitchFamily="34" charset="0"/>
                <a:cs typeface="Arial" panose="020B0604020202020204" pitchFamily="34" charset="0"/>
              </a:rPr>
              <a:t>   </a:t>
            </a:r>
            <a:r>
              <a:rPr lang="es-CO" sz="2000" b="1" dirty="0">
                <a:solidFill>
                  <a:schemeClr val="bg1"/>
                </a:solidFill>
                <a:latin typeface="Arial" panose="020B0604020202020204" pitchFamily="34" charset="0"/>
                <a:cs typeface="Arial" panose="020B0604020202020204" pitchFamily="34" charset="0"/>
              </a:rPr>
              <a:t>INDAGACIONES PRELIMINARES EN TRÁMITE POR DECLARACIÓN DE   </a:t>
            </a:r>
          </a:p>
          <a:p>
            <a:r>
              <a:rPr lang="es-CO" sz="2000" b="1" dirty="0">
                <a:solidFill>
                  <a:schemeClr val="bg1"/>
                </a:solidFill>
                <a:latin typeface="Arial" panose="020B0604020202020204" pitchFamily="34" charset="0"/>
                <a:cs typeface="Arial" panose="020B0604020202020204" pitchFamily="34" charset="0"/>
              </a:rPr>
              <a:t>  EMERGENCIA POR COVID 19</a:t>
            </a:r>
          </a:p>
        </p:txBody>
      </p:sp>
      <p:pic>
        <p:nvPicPr>
          <p:cNvPr id="7" name="Imagen 6">
            <a:extLst>
              <a:ext uri="{FF2B5EF4-FFF2-40B4-BE49-F238E27FC236}">
                <a16:creationId xmlns:a16="http://schemas.microsoft.com/office/drawing/2014/main" id="{B6C57FC9-0AC7-A94D-BB03-A710056F9BEE}"/>
              </a:ext>
            </a:extLst>
          </p:cNvPr>
          <p:cNvPicPr>
            <a:picLocks noChangeAspect="1"/>
          </p:cNvPicPr>
          <p:nvPr/>
        </p:nvPicPr>
        <p:blipFill rotWithShape="1">
          <a:blip r:embed="rId4">
            <a:extLst>
              <a:ext uri="{28A0092B-C50C-407E-A947-70E740481C1C}">
                <a14:useLocalDpi xmlns:a14="http://schemas.microsoft.com/office/drawing/2010/main" val="0"/>
              </a:ext>
            </a:extLst>
          </a:blip>
          <a:srcRect l="1520" b="24420"/>
          <a:stretch/>
        </p:blipFill>
        <p:spPr>
          <a:xfrm>
            <a:off x="706582" y="1460883"/>
            <a:ext cx="10778836" cy="28142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uadroTexto 1">
            <a:extLst>
              <a:ext uri="{FF2B5EF4-FFF2-40B4-BE49-F238E27FC236}">
                <a16:creationId xmlns:a16="http://schemas.microsoft.com/office/drawing/2014/main" id="{0A1B4D01-4405-4595-9A08-3C239B469446}"/>
              </a:ext>
            </a:extLst>
          </p:cNvPr>
          <p:cNvSpPr txBox="1"/>
          <p:nvPr/>
        </p:nvSpPr>
        <p:spPr>
          <a:xfrm rot="16200000">
            <a:off x="9612053" y="3603610"/>
            <a:ext cx="4906856" cy="46166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2217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BC05944-AE78-414F-943D-862E5F4FD9CB}"/>
              </a:ext>
            </a:extLst>
          </p:cNvPr>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4895" t="20989" r="3438" b="1666"/>
          <a:stretch/>
        </p:blipFill>
        <p:spPr>
          <a:xfrm>
            <a:off x="0" y="0"/>
            <a:ext cx="12192000" cy="6858000"/>
          </a:xfrm>
          <a:prstGeom prst="rect">
            <a:avLst/>
          </a:prstGeom>
        </p:spPr>
      </p:pic>
      <p:pic>
        <p:nvPicPr>
          <p:cNvPr id="6" name="Imagen 5">
            <a:extLst>
              <a:ext uri="{FF2B5EF4-FFF2-40B4-BE49-F238E27FC236}">
                <a16:creationId xmlns:a16="http://schemas.microsoft.com/office/drawing/2014/main" id="{0AFBA460-8BCF-444A-8823-6754D448CC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24"/>
          <a:stretch/>
        </p:blipFill>
        <p:spPr>
          <a:xfrm>
            <a:off x="6450838" y="4784998"/>
            <a:ext cx="5477925" cy="703619"/>
          </a:xfrm>
          <a:prstGeom prst="rect">
            <a:avLst/>
          </a:prstGeom>
        </p:spPr>
      </p:pic>
      <p:pic>
        <p:nvPicPr>
          <p:cNvPr id="7" name="Imagen 6">
            <a:extLst>
              <a:ext uri="{FF2B5EF4-FFF2-40B4-BE49-F238E27FC236}">
                <a16:creationId xmlns:a16="http://schemas.microsoft.com/office/drawing/2014/main" id="{4D6E86B6-6377-5D4E-AA31-7C2E2C535D31}"/>
              </a:ext>
            </a:extLst>
          </p:cNvPr>
          <p:cNvPicPr>
            <a:picLocks noChangeAspect="1"/>
          </p:cNvPicPr>
          <p:nvPr/>
        </p:nvPicPr>
        <p:blipFill rotWithShape="1">
          <a:blip r:embed="rId4">
            <a:extLst>
              <a:ext uri="{28A0092B-C50C-407E-A947-70E740481C1C}">
                <a14:useLocalDpi xmlns:a14="http://schemas.microsoft.com/office/drawing/2010/main" val="0"/>
              </a:ext>
            </a:extLst>
          </a:blip>
          <a:srcRect t="77333"/>
          <a:stretch/>
        </p:blipFill>
        <p:spPr>
          <a:xfrm flipH="1">
            <a:off x="-13855" y="2454471"/>
            <a:ext cx="12205855" cy="2231137"/>
          </a:xfrm>
          <a:prstGeom prst="rect">
            <a:avLst/>
          </a:prstGeom>
        </p:spPr>
      </p:pic>
      <p:sp>
        <p:nvSpPr>
          <p:cNvPr id="5" name="CuadroTexto 4">
            <a:extLst>
              <a:ext uri="{FF2B5EF4-FFF2-40B4-BE49-F238E27FC236}">
                <a16:creationId xmlns:a16="http://schemas.microsoft.com/office/drawing/2014/main" id="{5B1381C0-7153-4CA2-A2AD-CBBA6D5DBCEF}"/>
              </a:ext>
            </a:extLst>
          </p:cNvPr>
          <p:cNvSpPr txBox="1"/>
          <p:nvPr/>
        </p:nvSpPr>
        <p:spPr>
          <a:xfrm>
            <a:off x="228729" y="3108374"/>
            <a:ext cx="7113904"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s-CO" sz="5400" b="1" dirty="0">
                <a:solidFill>
                  <a:schemeClr val="bg1"/>
                </a:solidFill>
                <a:latin typeface="Arial" panose="020B0604020202020204" pitchFamily="34" charset="0"/>
                <a:cs typeface="Arial" panose="020B0604020202020204" pitchFamily="34" charset="0"/>
              </a:rPr>
              <a:t>TEMAS DE IMPACTO</a:t>
            </a:r>
            <a:endParaRPr lang="es-CO" sz="5400" dirty="0">
              <a:solidFill>
                <a:schemeClr val="bg1"/>
              </a:solidFill>
            </a:endParaRPr>
          </a:p>
        </p:txBody>
      </p:sp>
      <p:grpSp>
        <p:nvGrpSpPr>
          <p:cNvPr id="12" name="Grupo 11">
            <a:extLst>
              <a:ext uri="{FF2B5EF4-FFF2-40B4-BE49-F238E27FC236}">
                <a16:creationId xmlns:a16="http://schemas.microsoft.com/office/drawing/2014/main" id="{ACBBE0F3-9071-694E-B3D0-29F9BD36742F}"/>
              </a:ext>
            </a:extLst>
          </p:cNvPr>
          <p:cNvGrpSpPr/>
          <p:nvPr/>
        </p:nvGrpSpPr>
        <p:grpSpPr>
          <a:xfrm>
            <a:off x="9019309" y="282079"/>
            <a:ext cx="2715491" cy="2715491"/>
            <a:chOff x="9019309" y="540328"/>
            <a:chExt cx="2715491" cy="2715491"/>
          </a:xfrm>
        </p:grpSpPr>
        <p:sp>
          <p:nvSpPr>
            <p:cNvPr id="13" name="Elipse 12">
              <a:extLst>
                <a:ext uri="{FF2B5EF4-FFF2-40B4-BE49-F238E27FC236}">
                  <a16:creationId xmlns:a16="http://schemas.microsoft.com/office/drawing/2014/main" id="{58B43FBD-BC1F-0140-9BA2-F3715010EE58}"/>
                </a:ext>
              </a:extLst>
            </p:cNvPr>
            <p:cNvSpPr/>
            <p:nvPr/>
          </p:nvSpPr>
          <p:spPr>
            <a:xfrm>
              <a:off x="9019309" y="540328"/>
              <a:ext cx="2715491" cy="2715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4" name="Imagen 13">
              <a:extLst>
                <a:ext uri="{FF2B5EF4-FFF2-40B4-BE49-F238E27FC236}">
                  <a16:creationId xmlns:a16="http://schemas.microsoft.com/office/drawing/2014/main" id="{6AF55DD8-DE31-4141-98B0-4AF0E2ADB8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7565" y="716449"/>
              <a:ext cx="2402847" cy="2123728"/>
            </a:xfrm>
            <a:prstGeom prst="rect">
              <a:avLst/>
            </a:prstGeom>
          </p:spPr>
        </p:pic>
      </p:grpSp>
    </p:spTree>
    <p:extLst>
      <p:ext uri="{BB962C8B-B14F-4D97-AF65-F5344CB8AC3E}">
        <p14:creationId xmlns:p14="http://schemas.microsoft.com/office/powerpoint/2010/main" val="47982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4E1B6E2C-297E-164C-93A8-CF9E362D42E9}"/>
              </a:ext>
            </a:extLst>
          </p:cNvPr>
          <p:cNvGraphicFramePr/>
          <p:nvPr>
            <p:extLst>
              <p:ext uri="{D42A27DB-BD31-4B8C-83A1-F6EECF244321}">
                <p14:modId xmlns:p14="http://schemas.microsoft.com/office/powerpoint/2010/main" val="2410744388"/>
              </p:ext>
            </p:extLst>
          </p:nvPr>
        </p:nvGraphicFramePr>
        <p:xfrm>
          <a:off x="807522" y="1108120"/>
          <a:ext cx="96803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redondeado 8">
            <a:extLst>
              <a:ext uri="{FF2B5EF4-FFF2-40B4-BE49-F238E27FC236}">
                <a16:creationId xmlns:a16="http://schemas.microsoft.com/office/drawing/2014/main" id="{6D2CA624-DC2A-4218-BE15-EA0CB79963FF}"/>
              </a:ext>
            </a:extLst>
          </p:cNvPr>
          <p:cNvSpPr/>
          <p:nvPr/>
        </p:nvSpPr>
        <p:spPr>
          <a:xfrm>
            <a:off x="368531" y="330975"/>
            <a:ext cx="10119360"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3200" b="1" dirty="0">
                <a:solidFill>
                  <a:schemeClr val="bg1"/>
                </a:solidFill>
                <a:latin typeface="Arial" panose="020B0604020202020204" pitchFamily="34" charset="0"/>
                <a:cs typeface="Arial" panose="020B0604020202020204" pitchFamily="34" charset="0"/>
              </a:rPr>
              <a:t>   TEMAS DE IMPACTO</a:t>
            </a:r>
          </a:p>
        </p:txBody>
      </p:sp>
      <p:sp>
        <p:nvSpPr>
          <p:cNvPr id="2" name="CuadroTexto 1">
            <a:extLst>
              <a:ext uri="{FF2B5EF4-FFF2-40B4-BE49-F238E27FC236}">
                <a16:creationId xmlns:a16="http://schemas.microsoft.com/office/drawing/2014/main" id="{CB15AE5D-3FD0-3240-ACD3-4AA13B27BB5C}"/>
              </a:ext>
            </a:extLst>
          </p:cNvPr>
          <p:cNvSpPr txBox="1"/>
          <p:nvPr/>
        </p:nvSpPr>
        <p:spPr>
          <a:xfrm>
            <a:off x="2380839" y="1299152"/>
            <a:ext cx="7910946" cy="369332"/>
          </a:xfrm>
          <a:prstGeom prst="rect">
            <a:avLst/>
          </a:prstGeom>
          <a:noFill/>
        </p:spPr>
        <p:txBody>
          <a:bodyPr wrap="square" rtlCol="0">
            <a:spAutoFit/>
          </a:bodyPr>
          <a:lstStyle/>
          <a:p>
            <a:r>
              <a:rPr lang="es-CO" b="1" dirty="0">
                <a:solidFill>
                  <a:srgbClr val="0070C0"/>
                </a:solidFill>
              </a:rPr>
              <a:t>Secretaría Distrital de Educación</a:t>
            </a:r>
            <a:endParaRPr lang="es-CO" dirty="0">
              <a:solidFill>
                <a:srgbClr val="0070C0"/>
              </a:solidFill>
            </a:endParaRPr>
          </a:p>
        </p:txBody>
      </p:sp>
      <p:sp>
        <p:nvSpPr>
          <p:cNvPr id="11" name="CuadroTexto 10">
            <a:extLst>
              <a:ext uri="{FF2B5EF4-FFF2-40B4-BE49-F238E27FC236}">
                <a16:creationId xmlns:a16="http://schemas.microsoft.com/office/drawing/2014/main" id="{027F21BD-ACF2-3443-9DAE-0D470A094E3D}"/>
              </a:ext>
            </a:extLst>
          </p:cNvPr>
          <p:cNvSpPr txBox="1"/>
          <p:nvPr/>
        </p:nvSpPr>
        <p:spPr>
          <a:xfrm>
            <a:off x="2733225" y="2906347"/>
            <a:ext cx="6725549" cy="369332"/>
          </a:xfrm>
          <a:prstGeom prst="rect">
            <a:avLst/>
          </a:prstGeom>
          <a:noFill/>
        </p:spPr>
        <p:txBody>
          <a:bodyPr wrap="square" rtlCol="0">
            <a:spAutoFit/>
          </a:bodyPr>
          <a:lstStyle/>
          <a:p>
            <a:r>
              <a:rPr lang="es-CO" b="1" dirty="0">
                <a:solidFill>
                  <a:srgbClr val="0070C0"/>
                </a:solidFill>
              </a:rPr>
              <a:t>Secretaría Distrital</a:t>
            </a:r>
            <a:r>
              <a:rPr lang="es-419" b="1" dirty="0">
                <a:solidFill>
                  <a:srgbClr val="0070C0"/>
                </a:solidFill>
                <a:cs typeface="Arial" panose="020B0604020202020204" pitchFamily="34" charset="0"/>
              </a:rPr>
              <a:t> de </a:t>
            </a:r>
            <a:r>
              <a:rPr lang="es-CO" b="1" dirty="0">
                <a:solidFill>
                  <a:srgbClr val="0070C0"/>
                </a:solidFill>
                <a:cs typeface="Arial" panose="020B0604020202020204" pitchFamily="34" charset="0"/>
              </a:rPr>
              <a:t>Integración Social</a:t>
            </a:r>
            <a:endParaRPr lang="es-CO" dirty="0">
              <a:solidFill>
                <a:srgbClr val="0070C0"/>
              </a:solidFill>
            </a:endParaRPr>
          </a:p>
        </p:txBody>
      </p:sp>
      <p:sp>
        <p:nvSpPr>
          <p:cNvPr id="17" name="CuadroTexto 16">
            <a:extLst>
              <a:ext uri="{FF2B5EF4-FFF2-40B4-BE49-F238E27FC236}">
                <a16:creationId xmlns:a16="http://schemas.microsoft.com/office/drawing/2014/main" id="{5EA5E7C0-6466-5E4C-99A1-0588374F9E22}"/>
              </a:ext>
            </a:extLst>
          </p:cNvPr>
          <p:cNvSpPr txBox="1"/>
          <p:nvPr/>
        </p:nvSpPr>
        <p:spPr>
          <a:xfrm>
            <a:off x="2391646" y="4550260"/>
            <a:ext cx="7889333" cy="369332"/>
          </a:xfrm>
          <a:prstGeom prst="rect">
            <a:avLst/>
          </a:prstGeom>
          <a:noFill/>
        </p:spPr>
        <p:txBody>
          <a:bodyPr wrap="square" rtlCol="0">
            <a:spAutoFit/>
          </a:bodyPr>
          <a:lstStyle/>
          <a:p>
            <a:r>
              <a:rPr lang="es-419" b="1" dirty="0">
                <a:solidFill>
                  <a:srgbClr val="0070C0"/>
                </a:solidFill>
              </a:rPr>
              <a:t>Empresa de </a:t>
            </a:r>
            <a:r>
              <a:rPr lang="es-CO" b="1" dirty="0">
                <a:solidFill>
                  <a:srgbClr val="0070C0"/>
                </a:solidFill>
              </a:rPr>
              <a:t>R</a:t>
            </a:r>
            <a:r>
              <a:rPr lang="es-419" b="1" dirty="0">
                <a:solidFill>
                  <a:srgbClr val="0070C0"/>
                </a:solidFill>
              </a:rPr>
              <a:t>enovación </a:t>
            </a:r>
            <a:r>
              <a:rPr lang="es-CO" b="1" dirty="0">
                <a:solidFill>
                  <a:srgbClr val="0070C0"/>
                </a:solidFill>
              </a:rPr>
              <a:t>U</a:t>
            </a:r>
            <a:r>
              <a:rPr lang="es-419" b="1" dirty="0">
                <a:solidFill>
                  <a:srgbClr val="0070C0"/>
                </a:solidFill>
              </a:rPr>
              <a:t>rbana - ERU</a:t>
            </a:r>
            <a:endParaRPr lang="es-CO" b="1" dirty="0">
              <a:solidFill>
                <a:srgbClr val="0070C0"/>
              </a:solidFill>
            </a:endParaRPr>
          </a:p>
        </p:txBody>
      </p:sp>
      <p:sp>
        <p:nvSpPr>
          <p:cNvPr id="8" name="CuadroTexto 1">
            <a:extLst>
              <a:ext uri="{FF2B5EF4-FFF2-40B4-BE49-F238E27FC236}">
                <a16:creationId xmlns:a16="http://schemas.microsoft.com/office/drawing/2014/main" id="{0A1B4D01-4405-4595-9A08-3C239B469446}"/>
              </a:ext>
            </a:extLst>
          </p:cNvPr>
          <p:cNvSpPr txBox="1"/>
          <p:nvPr/>
        </p:nvSpPr>
        <p:spPr>
          <a:xfrm rot="16200000">
            <a:off x="9533228" y="3521748"/>
            <a:ext cx="4906856" cy="46166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004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a 16">
            <a:extLst>
              <a:ext uri="{FF2B5EF4-FFF2-40B4-BE49-F238E27FC236}">
                <a16:creationId xmlns:a16="http://schemas.microsoft.com/office/drawing/2014/main" id="{CEC0751D-73EA-A044-981E-66DEA008147E}"/>
              </a:ext>
            </a:extLst>
          </p:cNvPr>
          <p:cNvGraphicFramePr/>
          <p:nvPr>
            <p:extLst>
              <p:ext uri="{D42A27DB-BD31-4B8C-83A1-F6EECF244321}">
                <p14:modId xmlns:p14="http://schemas.microsoft.com/office/powerpoint/2010/main" val="804428153"/>
              </p:ext>
            </p:extLst>
          </p:nvPr>
        </p:nvGraphicFramePr>
        <p:xfrm>
          <a:off x="807522" y="1108120"/>
          <a:ext cx="96803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redondeado 8">
            <a:extLst>
              <a:ext uri="{FF2B5EF4-FFF2-40B4-BE49-F238E27FC236}">
                <a16:creationId xmlns:a16="http://schemas.microsoft.com/office/drawing/2014/main" id="{88A6C195-AC0E-3C47-BBDD-5ABE9A98F694}"/>
              </a:ext>
            </a:extLst>
          </p:cNvPr>
          <p:cNvSpPr/>
          <p:nvPr/>
        </p:nvSpPr>
        <p:spPr>
          <a:xfrm>
            <a:off x="368531" y="330975"/>
            <a:ext cx="10119360"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3200" b="1" dirty="0">
                <a:solidFill>
                  <a:schemeClr val="bg1"/>
                </a:solidFill>
                <a:latin typeface="Arial" panose="020B0604020202020204" pitchFamily="34" charset="0"/>
                <a:cs typeface="Arial" panose="020B0604020202020204" pitchFamily="34" charset="0"/>
              </a:rPr>
              <a:t>   TEMAS DE IMPACTO</a:t>
            </a:r>
          </a:p>
        </p:txBody>
      </p:sp>
      <p:sp>
        <p:nvSpPr>
          <p:cNvPr id="11" name="CuadroTexto 10">
            <a:extLst>
              <a:ext uri="{FF2B5EF4-FFF2-40B4-BE49-F238E27FC236}">
                <a16:creationId xmlns:a16="http://schemas.microsoft.com/office/drawing/2014/main" id="{5FFDF128-A3E8-3E44-88C2-B2475B0EB843}"/>
              </a:ext>
            </a:extLst>
          </p:cNvPr>
          <p:cNvSpPr txBox="1"/>
          <p:nvPr/>
        </p:nvSpPr>
        <p:spPr>
          <a:xfrm>
            <a:off x="2400796" y="1285269"/>
            <a:ext cx="5029200" cy="369332"/>
          </a:xfrm>
          <a:prstGeom prst="rect">
            <a:avLst/>
          </a:prstGeom>
          <a:noFill/>
        </p:spPr>
        <p:txBody>
          <a:bodyPr wrap="square" rtlCol="0">
            <a:spAutoFit/>
          </a:bodyPr>
          <a:lstStyle/>
          <a:p>
            <a:r>
              <a:rPr lang="es-CO" b="1" dirty="0">
                <a:solidFill>
                  <a:srgbClr val="0070C0"/>
                </a:solidFill>
                <a:cs typeface="Arial" panose="020B0604020202020204" pitchFamily="34" charset="0"/>
              </a:rPr>
              <a:t>Grupo Energía de Bogotá S.A. E.S.P. GEB S.A. E.S.P.</a:t>
            </a:r>
            <a:endParaRPr lang="es-CO" dirty="0">
              <a:solidFill>
                <a:srgbClr val="0070C0"/>
              </a:solidFill>
            </a:endParaRPr>
          </a:p>
        </p:txBody>
      </p:sp>
      <p:sp>
        <p:nvSpPr>
          <p:cNvPr id="12" name="CuadroTexto 11">
            <a:extLst>
              <a:ext uri="{FF2B5EF4-FFF2-40B4-BE49-F238E27FC236}">
                <a16:creationId xmlns:a16="http://schemas.microsoft.com/office/drawing/2014/main" id="{6D52EF5E-6B41-DC4D-BB3E-EC4B3FB87DE3}"/>
              </a:ext>
            </a:extLst>
          </p:cNvPr>
          <p:cNvSpPr txBox="1"/>
          <p:nvPr/>
        </p:nvSpPr>
        <p:spPr>
          <a:xfrm>
            <a:off x="2755077" y="2930605"/>
            <a:ext cx="5029200" cy="369332"/>
          </a:xfrm>
          <a:prstGeom prst="rect">
            <a:avLst/>
          </a:prstGeom>
          <a:noFill/>
        </p:spPr>
        <p:txBody>
          <a:bodyPr wrap="square" rtlCol="0">
            <a:spAutoFit/>
          </a:bodyPr>
          <a:lstStyle/>
          <a:p>
            <a:r>
              <a:rPr lang="es-419" b="1" dirty="0">
                <a:solidFill>
                  <a:srgbClr val="0070C0"/>
                </a:solidFill>
                <a:cs typeface="Arial" panose="020B0604020202020204" pitchFamily="34" charset="0"/>
              </a:rPr>
              <a:t>FDL Engativa</a:t>
            </a:r>
            <a:endParaRPr lang="es-CO" dirty="0">
              <a:solidFill>
                <a:srgbClr val="0070C0"/>
              </a:solidFill>
            </a:endParaRPr>
          </a:p>
        </p:txBody>
      </p:sp>
      <p:sp>
        <p:nvSpPr>
          <p:cNvPr id="15" name="CuadroTexto 14">
            <a:extLst>
              <a:ext uri="{FF2B5EF4-FFF2-40B4-BE49-F238E27FC236}">
                <a16:creationId xmlns:a16="http://schemas.microsoft.com/office/drawing/2014/main" id="{93EB8769-001C-C44E-99B4-527330B8FBBD}"/>
              </a:ext>
            </a:extLst>
          </p:cNvPr>
          <p:cNvSpPr txBox="1"/>
          <p:nvPr/>
        </p:nvSpPr>
        <p:spPr>
          <a:xfrm>
            <a:off x="2400796" y="4544030"/>
            <a:ext cx="5029200" cy="369332"/>
          </a:xfrm>
          <a:prstGeom prst="rect">
            <a:avLst/>
          </a:prstGeom>
          <a:noFill/>
        </p:spPr>
        <p:txBody>
          <a:bodyPr wrap="square" rtlCol="0">
            <a:spAutoFit/>
          </a:bodyPr>
          <a:lstStyle/>
          <a:p>
            <a:r>
              <a:rPr lang="es-419" b="1" dirty="0">
                <a:solidFill>
                  <a:srgbClr val="0070C0"/>
                </a:solidFill>
                <a:cs typeface="Arial" panose="020B0604020202020204" pitchFamily="34" charset="0"/>
              </a:rPr>
              <a:t>FDL La Candelaria</a:t>
            </a:r>
            <a:endParaRPr lang="es-CO" dirty="0">
              <a:solidFill>
                <a:srgbClr val="0070C0"/>
              </a:solidFill>
            </a:endParaRPr>
          </a:p>
        </p:txBody>
      </p:sp>
      <p:sp>
        <p:nvSpPr>
          <p:cNvPr id="7" name="CuadroTexto 1">
            <a:extLst>
              <a:ext uri="{FF2B5EF4-FFF2-40B4-BE49-F238E27FC236}">
                <a16:creationId xmlns:a16="http://schemas.microsoft.com/office/drawing/2014/main" id="{0A1B4D01-4405-4595-9A08-3C239B469446}"/>
              </a:ext>
            </a:extLst>
          </p:cNvPr>
          <p:cNvSpPr txBox="1"/>
          <p:nvPr/>
        </p:nvSpPr>
        <p:spPr>
          <a:xfrm rot="16200000">
            <a:off x="9507740" y="3330716"/>
            <a:ext cx="4906856" cy="46166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0112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8">
            <a:extLst>
              <a:ext uri="{FF2B5EF4-FFF2-40B4-BE49-F238E27FC236}">
                <a16:creationId xmlns:a16="http://schemas.microsoft.com/office/drawing/2014/main" id="{762DB322-E912-4DD4-8FD5-31E2967AEB67}"/>
              </a:ext>
            </a:extLst>
          </p:cNvPr>
          <p:cNvSpPr/>
          <p:nvPr/>
        </p:nvSpPr>
        <p:spPr>
          <a:xfrm>
            <a:off x="0" y="208219"/>
            <a:ext cx="10119360"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Imagen 2">
            <a:extLst>
              <a:ext uri="{FF2B5EF4-FFF2-40B4-BE49-F238E27FC236}">
                <a16:creationId xmlns:a16="http://schemas.microsoft.com/office/drawing/2014/main" id="{09AA0D04-1DA1-4F92-8BF4-099D33AFD8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pic>
        <p:nvPicPr>
          <p:cNvPr id="4" name="Imagen 3">
            <a:extLst>
              <a:ext uri="{FF2B5EF4-FFF2-40B4-BE49-F238E27FC236}">
                <a16:creationId xmlns:a16="http://schemas.microsoft.com/office/drawing/2014/main" id="{4506CDA0-5CAB-46B2-A121-90F789979795}"/>
              </a:ext>
            </a:extLst>
          </p:cNvPr>
          <p:cNvPicPr>
            <a:picLocks noChangeAspect="1"/>
          </p:cNvPicPr>
          <p:nvPr/>
        </p:nvPicPr>
        <p:blipFill rotWithShape="1">
          <a:blip r:embed="rId3">
            <a:extLst>
              <a:ext uri="{28A0092B-C50C-407E-A947-70E740481C1C}">
                <a14:useLocalDpi xmlns:a14="http://schemas.microsoft.com/office/drawing/2010/main" val="0"/>
              </a:ext>
            </a:extLst>
          </a:blip>
          <a:srcRect t="77333"/>
          <a:stretch/>
        </p:blipFill>
        <p:spPr>
          <a:xfrm flipH="1">
            <a:off x="0" y="2066543"/>
            <a:ext cx="12192000" cy="2286001"/>
          </a:xfrm>
          <a:prstGeom prst="rect">
            <a:avLst/>
          </a:prstGeom>
        </p:spPr>
      </p:pic>
      <p:sp>
        <p:nvSpPr>
          <p:cNvPr id="5" name="CuadroTexto 4">
            <a:extLst>
              <a:ext uri="{FF2B5EF4-FFF2-40B4-BE49-F238E27FC236}">
                <a16:creationId xmlns:a16="http://schemas.microsoft.com/office/drawing/2014/main" id="{CDD8F94B-4131-467F-AFC6-67477C28C84C}"/>
              </a:ext>
            </a:extLst>
          </p:cNvPr>
          <p:cNvSpPr txBox="1"/>
          <p:nvPr/>
        </p:nvSpPr>
        <p:spPr>
          <a:xfrm>
            <a:off x="448057" y="2267711"/>
            <a:ext cx="6227063" cy="193899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s-CO" sz="6000" b="1" dirty="0">
                <a:solidFill>
                  <a:schemeClr val="bg1"/>
                </a:solidFill>
                <a:latin typeface="Arial" panose="020B0604020202020204" pitchFamily="34" charset="0"/>
                <a:cs typeface="Arial" panose="020B0604020202020204" pitchFamily="34" charset="0"/>
              </a:rPr>
              <a:t>INDAGACIONES PRELIMINARES</a:t>
            </a:r>
            <a:endParaRPr lang="es-CO" sz="6000" dirty="0">
              <a:solidFill>
                <a:schemeClr val="bg1"/>
              </a:solidFill>
            </a:endParaRPr>
          </a:p>
        </p:txBody>
      </p:sp>
    </p:spTree>
    <p:extLst>
      <p:ext uri="{BB962C8B-B14F-4D97-AF65-F5344CB8AC3E}">
        <p14:creationId xmlns:p14="http://schemas.microsoft.com/office/powerpoint/2010/main" val="126207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8">
            <a:extLst>
              <a:ext uri="{FF2B5EF4-FFF2-40B4-BE49-F238E27FC236}">
                <a16:creationId xmlns:a16="http://schemas.microsoft.com/office/drawing/2014/main" id="{762DB322-E912-4DD4-8FD5-31E2967AEB67}"/>
              </a:ext>
            </a:extLst>
          </p:cNvPr>
          <p:cNvSpPr/>
          <p:nvPr/>
        </p:nvSpPr>
        <p:spPr>
          <a:xfrm>
            <a:off x="0" y="208219"/>
            <a:ext cx="10119360"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Imagen 2">
            <a:extLst>
              <a:ext uri="{FF2B5EF4-FFF2-40B4-BE49-F238E27FC236}">
                <a16:creationId xmlns:a16="http://schemas.microsoft.com/office/drawing/2014/main" id="{09AA0D04-1DA1-4F92-8BF4-099D33AFD8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sp>
        <p:nvSpPr>
          <p:cNvPr id="4" name="CuadroTexto 3">
            <a:extLst>
              <a:ext uri="{FF2B5EF4-FFF2-40B4-BE49-F238E27FC236}">
                <a16:creationId xmlns:a16="http://schemas.microsoft.com/office/drawing/2014/main" id="{83B36F4A-073A-43D8-B4A2-F1A27965B790}"/>
              </a:ext>
            </a:extLst>
          </p:cNvPr>
          <p:cNvSpPr txBox="1"/>
          <p:nvPr/>
        </p:nvSpPr>
        <p:spPr>
          <a:xfrm>
            <a:off x="395413" y="270459"/>
            <a:ext cx="6002035" cy="523220"/>
          </a:xfrm>
          <a:prstGeom prst="rect">
            <a:avLst/>
          </a:prstGeom>
          <a:noFill/>
        </p:spPr>
        <p:txBody>
          <a:bodyPr wrap="square" rtlCol="0">
            <a:spAutoFit/>
          </a:bodyPr>
          <a:lstStyle/>
          <a:p>
            <a:r>
              <a:rPr lang="es-CO" sz="2800" b="1" dirty="0">
                <a:solidFill>
                  <a:schemeClr val="bg1"/>
                </a:solidFill>
                <a:latin typeface="Arial" panose="020B0604020202020204" pitchFamily="34" charset="0"/>
                <a:cs typeface="Arial" panose="020B0604020202020204" pitchFamily="34" charset="0"/>
              </a:rPr>
              <a:t>INDAGACIONES PRELIMINARES</a:t>
            </a:r>
            <a:endParaRPr lang="es-CO" sz="2400" dirty="0">
              <a:solidFill>
                <a:schemeClr val="bg1"/>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806F055E-0A1F-435B-A828-AB76EA84C7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030147">
            <a:off x="-445205" y="2351437"/>
            <a:ext cx="4959511" cy="3158573"/>
          </a:xfrm>
          <a:prstGeom prst="rect">
            <a:avLst/>
          </a:prstGeom>
        </p:spPr>
      </p:pic>
      <p:sp>
        <p:nvSpPr>
          <p:cNvPr id="7" name="Elipse 6">
            <a:extLst>
              <a:ext uri="{FF2B5EF4-FFF2-40B4-BE49-F238E27FC236}">
                <a16:creationId xmlns:a16="http://schemas.microsoft.com/office/drawing/2014/main" id="{6E130791-9F56-4C77-AC6D-61B2831A2055}"/>
              </a:ext>
            </a:extLst>
          </p:cNvPr>
          <p:cNvSpPr/>
          <p:nvPr/>
        </p:nvSpPr>
        <p:spPr>
          <a:xfrm>
            <a:off x="1699695" y="1812156"/>
            <a:ext cx="2601845" cy="2306189"/>
          </a:xfrm>
          <a:prstGeom prst="ellipse">
            <a:avLst/>
          </a:prstGeom>
          <a:solidFill>
            <a:srgbClr val="FFB520"/>
          </a:solidFill>
          <a:ln>
            <a:solidFill>
              <a:srgbClr val="D7712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Total Indagaciones trasladadas a Responsabilidad Fiscal :  2</a:t>
            </a:r>
          </a:p>
          <a:p>
            <a:pPr algn="ctr"/>
            <a:r>
              <a:rPr lang="es-CO" sz="1600" b="1" dirty="0">
                <a:solidFill>
                  <a:srgbClr val="00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a:t>
            </a:r>
            <a:r>
              <a:rPr lang="es-CO" sz="2800" b="1" dirty="0">
                <a:ln/>
                <a:solidFill>
                  <a:srgbClr val="FF0000"/>
                </a:solidFill>
                <a:latin typeface="Arial" panose="020B0604020202020204" pitchFamily="34" charset="0"/>
                <a:cs typeface="Arial" panose="020B0604020202020204" pitchFamily="34" charset="0"/>
              </a:rPr>
              <a:t>$2.620,5</a:t>
            </a:r>
            <a:endParaRPr lang="es-CO" sz="3200" b="1" dirty="0">
              <a:ln/>
              <a:solidFill>
                <a:srgbClr val="FF0000"/>
              </a:solidFill>
              <a:latin typeface="Arial" panose="020B0604020202020204" pitchFamily="34" charset="0"/>
              <a:cs typeface="Arial" panose="020B0604020202020204" pitchFamily="34" charset="0"/>
            </a:endParaRPr>
          </a:p>
          <a:p>
            <a:pPr algn="ctr"/>
            <a:r>
              <a:rPr lang="es-CO" sz="1200" b="1" dirty="0">
                <a:ln/>
                <a:solidFill>
                  <a:schemeClr val="tx1"/>
                </a:solidFill>
                <a:latin typeface="Arial" panose="020B0604020202020204" pitchFamily="34" charset="0"/>
                <a:cs typeface="Arial" panose="020B0604020202020204" pitchFamily="34" charset="0"/>
              </a:rPr>
              <a:t>Millones</a:t>
            </a:r>
            <a:endParaRPr lang="es-CO" sz="1200" b="1" dirty="0">
              <a:solidFill>
                <a:schemeClr val="tx1"/>
              </a:solidFill>
              <a:latin typeface="Arial" panose="020B0604020202020204" pitchFamily="34" charset="0"/>
              <a:cs typeface="Arial" panose="020B0604020202020204" pitchFamily="34" charset="0"/>
            </a:endParaRPr>
          </a:p>
        </p:txBody>
      </p:sp>
      <p:sp>
        <p:nvSpPr>
          <p:cNvPr id="5" name="Flecha: a la derecha con bandas 4">
            <a:extLst>
              <a:ext uri="{FF2B5EF4-FFF2-40B4-BE49-F238E27FC236}">
                <a16:creationId xmlns:a16="http://schemas.microsoft.com/office/drawing/2014/main" id="{75CEB8C4-1262-4986-B6D8-87F6EC06DE97}"/>
              </a:ext>
            </a:extLst>
          </p:cNvPr>
          <p:cNvSpPr/>
          <p:nvPr/>
        </p:nvSpPr>
        <p:spPr>
          <a:xfrm>
            <a:off x="4436713" y="1964080"/>
            <a:ext cx="862378" cy="703619"/>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467F636E-7436-47A1-9B94-2B43E823E819}"/>
              </a:ext>
            </a:extLst>
          </p:cNvPr>
          <p:cNvSpPr/>
          <p:nvPr/>
        </p:nvSpPr>
        <p:spPr>
          <a:xfrm>
            <a:off x="5434264" y="1666963"/>
            <a:ext cx="6465114" cy="1908215"/>
          </a:xfrm>
          <a:prstGeom prst="rect">
            <a:avLst/>
          </a:prstGeom>
          <a:ln>
            <a:solidFill>
              <a:srgbClr val="FF0000"/>
            </a:solidFill>
          </a:ln>
        </p:spPr>
        <p:txBody>
          <a:bodyPr wrap="square">
            <a:spAutoFit/>
          </a:bodyPr>
          <a:lstStyle/>
          <a:p>
            <a:pPr lvl="0" algn="just"/>
            <a:r>
              <a:rPr lang="es-CO" dirty="0">
                <a:latin typeface="Arial" panose="020B0604020202020204" pitchFamily="34" charset="0"/>
                <a:cs typeface="Arial" panose="020B0604020202020204" pitchFamily="34" charset="0"/>
              </a:rPr>
              <a:t>Instituto de Extensión de la Universidad Distrital. </a:t>
            </a:r>
            <a:r>
              <a:rPr lang="es-CO" b="1" dirty="0">
                <a:latin typeface="Arial" panose="020B0604020202020204" pitchFamily="34" charset="0"/>
                <a:cs typeface="Arial" panose="020B0604020202020204" pitchFamily="34" charset="0"/>
              </a:rPr>
              <a:t>Presunto detrimento en cuantía de $1.198,1 </a:t>
            </a:r>
            <a:r>
              <a:rPr lang="es-CO" b="1" dirty="0" err="1">
                <a:latin typeface="Arial" panose="020B0604020202020204" pitchFamily="34" charset="0"/>
                <a:cs typeface="Arial" panose="020B0604020202020204" pitchFamily="34" charset="0"/>
              </a:rPr>
              <a:t>mill</a:t>
            </a:r>
            <a:r>
              <a:rPr lang="es-CO" sz="2000" b="1"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es-CO" sz="1600" dirty="0">
                <a:latin typeface="Arial" panose="020B0604020202020204" pitchFamily="34" charset="0"/>
                <a:cs typeface="Arial" panose="020B0604020202020204" pitchFamily="34" charset="0"/>
              </a:rPr>
              <a:t>Se encontraron pagos sin justificación de gastos de movilización y hospedaje, así como compra de tiquetes a contratistas que no prestaron sus servicios a ese proyecto, los cuales fueron realizados durante la ejecución y con posterioridad a la fecha de terminación del contrato.</a:t>
            </a:r>
          </a:p>
        </p:txBody>
      </p:sp>
      <p:sp>
        <p:nvSpPr>
          <p:cNvPr id="10" name="Rectángulo 9">
            <a:extLst>
              <a:ext uri="{FF2B5EF4-FFF2-40B4-BE49-F238E27FC236}">
                <a16:creationId xmlns:a16="http://schemas.microsoft.com/office/drawing/2014/main" id="{2CE90A1D-A3D2-4BC9-A1CC-1078F1A53C0A}"/>
              </a:ext>
            </a:extLst>
          </p:cNvPr>
          <p:cNvSpPr/>
          <p:nvPr/>
        </p:nvSpPr>
        <p:spPr>
          <a:xfrm>
            <a:off x="5059680" y="4482658"/>
            <a:ext cx="6465114" cy="923330"/>
          </a:xfrm>
          <a:prstGeom prst="rect">
            <a:avLst/>
          </a:prstGeom>
          <a:ln>
            <a:solidFill>
              <a:srgbClr val="FF0000"/>
            </a:solidFill>
          </a:ln>
        </p:spPr>
        <p:txBody>
          <a:bodyPr wrap="square">
            <a:spAutoFit/>
          </a:bodyPr>
          <a:lstStyle/>
          <a:p>
            <a:pPr algn="just"/>
            <a:r>
              <a:rPr lang="es-CO" dirty="0">
                <a:latin typeface="Arial" panose="020B0604020202020204" pitchFamily="34" charset="0"/>
                <a:cs typeface="Arial" panose="020B0604020202020204" pitchFamily="34" charset="0"/>
              </a:rPr>
              <a:t>Presunto incumplimiento por parte de la Lotería de Bogotá, de lo dispuesto Decreto 176 de 2017 </a:t>
            </a:r>
            <a:r>
              <a:rPr lang="es-CO" b="1" dirty="0">
                <a:latin typeface="Arial" panose="020B0604020202020204" pitchFamily="34" charset="0"/>
                <a:cs typeface="Arial" panose="020B0604020202020204" pitchFamily="34" charset="0"/>
              </a:rPr>
              <a:t>Presunto detrimento en cuantía de $1.422,4 </a:t>
            </a:r>
            <a:r>
              <a:rPr lang="es-CO" b="1" dirty="0" err="1">
                <a:latin typeface="Arial" panose="020B0604020202020204" pitchFamily="34" charset="0"/>
                <a:cs typeface="Arial" panose="020B0604020202020204" pitchFamily="34" charset="0"/>
              </a:rPr>
              <a:t>mill</a:t>
            </a:r>
            <a:r>
              <a:rPr lang="es-CO" b="1" dirty="0">
                <a:latin typeface="Arial" panose="020B0604020202020204" pitchFamily="34" charset="0"/>
                <a:cs typeface="Arial" panose="020B0604020202020204" pitchFamily="34" charset="0"/>
              </a:rPr>
              <a:t>. </a:t>
            </a:r>
          </a:p>
        </p:txBody>
      </p:sp>
      <p:sp>
        <p:nvSpPr>
          <p:cNvPr id="11" name="Flecha: a la derecha con bandas 10">
            <a:extLst>
              <a:ext uri="{FF2B5EF4-FFF2-40B4-BE49-F238E27FC236}">
                <a16:creationId xmlns:a16="http://schemas.microsoft.com/office/drawing/2014/main" id="{5F4BE754-E67C-4E9A-8F12-310176CCC755}"/>
              </a:ext>
            </a:extLst>
          </p:cNvPr>
          <p:cNvSpPr/>
          <p:nvPr/>
        </p:nvSpPr>
        <p:spPr>
          <a:xfrm>
            <a:off x="4029577" y="4522887"/>
            <a:ext cx="862378" cy="703619"/>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
            <a:extLst>
              <a:ext uri="{FF2B5EF4-FFF2-40B4-BE49-F238E27FC236}">
                <a16:creationId xmlns:a16="http://schemas.microsoft.com/office/drawing/2014/main" id="{0A1B4D01-4405-4595-9A08-3C239B469446}"/>
              </a:ext>
            </a:extLst>
          </p:cNvPr>
          <p:cNvSpPr txBox="1"/>
          <p:nvPr/>
        </p:nvSpPr>
        <p:spPr>
          <a:xfrm rot="16200000">
            <a:off x="9676783" y="3491466"/>
            <a:ext cx="4906856" cy="46166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90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AD33B8F-17FD-D04E-98E0-81AE0E488D9D}"/>
              </a:ext>
            </a:extLst>
          </p:cNvPr>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4895" t="20989" r="3438" b="1666"/>
          <a:stretch/>
        </p:blipFill>
        <p:spPr>
          <a:xfrm>
            <a:off x="0" y="0"/>
            <a:ext cx="12192000" cy="6858000"/>
          </a:xfrm>
          <a:prstGeom prst="rect">
            <a:avLst/>
          </a:prstGeom>
        </p:spPr>
      </p:pic>
      <p:pic>
        <p:nvPicPr>
          <p:cNvPr id="6" name="Imagen 5">
            <a:extLst>
              <a:ext uri="{FF2B5EF4-FFF2-40B4-BE49-F238E27FC236}">
                <a16:creationId xmlns:a16="http://schemas.microsoft.com/office/drawing/2014/main" id="{7FE249EE-0405-E646-AAE5-1E2643B9A8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24"/>
          <a:stretch/>
        </p:blipFill>
        <p:spPr>
          <a:xfrm>
            <a:off x="6450838" y="4784998"/>
            <a:ext cx="5477925" cy="703619"/>
          </a:xfrm>
          <a:prstGeom prst="rect">
            <a:avLst/>
          </a:prstGeom>
        </p:spPr>
      </p:pic>
      <p:pic>
        <p:nvPicPr>
          <p:cNvPr id="7" name="Imagen 6">
            <a:extLst>
              <a:ext uri="{FF2B5EF4-FFF2-40B4-BE49-F238E27FC236}">
                <a16:creationId xmlns:a16="http://schemas.microsoft.com/office/drawing/2014/main" id="{95FC5CE8-B2CF-6C46-9A6B-9B7A4B72BECD}"/>
              </a:ext>
            </a:extLst>
          </p:cNvPr>
          <p:cNvPicPr>
            <a:picLocks noChangeAspect="1"/>
          </p:cNvPicPr>
          <p:nvPr/>
        </p:nvPicPr>
        <p:blipFill rotWithShape="1">
          <a:blip r:embed="rId4">
            <a:extLst>
              <a:ext uri="{28A0092B-C50C-407E-A947-70E740481C1C}">
                <a14:useLocalDpi xmlns:a14="http://schemas.microsoft.com/office/drawing/2010/main" val="0"/>
              </a:ext>
            </a:extLst>
          </a:blip>
          <a:srcRect t="77333"/>
          <a:stretch/>
        </p:blipFill>
        <p:spPr>
          <a:xfrm flipH="1">
            <a:off x="-13855" y="2454471"/>
            <a:ext cx="12205855" cy="2231137"/>
          </a:xfrm>
          <a:prstGeom prst="rect">
            <a:avLst/>
          </a:prstGeom>
        </p:spPr>
      </p:pic>
      <p:sp>
        <p:nvSpPr>
          <p:cNvPr id="5" name="CuadroTexto 4">
            <a:extLst>
              <a:ext uri="{FF2B5EF4-FFF2-40B4-BE49-F238E27FC236}">
                <a16:creationId xmlns:a16="http://schemas.microsoft.com/office/drawing/2014/main" id="{62430F98-6D72-4A74-AE1A-64BC390EAE83}"/>
              </a:ext>
            </a:extLst>
          </p:cNvPr>
          <p:cNvSpPr txBox="1"/>
          <p:nvPr/>
        </p:nvSpPr>
        <p:spPr>
          <a:xfrm>
            <a:off x="325027" y="2785209"/>
            <a:ext cx="6990173"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lt1"/>
                </a:solidFill>
                <a:latin typeface="Arial"/>
                <a:ea typeface="Arial"/>
                <a:cs typeface="Arial"/>
                <a:sym typeface="Arial"/>
              </a:rPr>
              <a:t>BENEFICIOS </a:t>
            </a:r>
          </a:p>
          <a:p>
            <a:r>
              <a:rPr lang="en-US" sz="4800" b="1" dirty="0">
                <a:solidFill>
                  <a:schemeClr val="lt1"/>
                </a:solidFill>
                <a:latin typeface="Arial"/>
                <a:ea typeface="Arial"/>
                <a:cs typeface="Arial"/>
                <a:sym typeface="Arial"/>
              </a:rPr>
              <a:t>DEL CONTROL </a:t>
            </a:r>
            <a:r>
              <a:rPr lang="es-CO" sz="4800" b="1" dirty="0">
                <a:solidFill>
                  <a:schemeClr val="lt1"/>
                </a:solidFill>
                <a:latin typeface="Arial"/>
                <a:cs typeface="Arial"/>
                <a:sym typeface="Arial"/>
              </a:rPr>
              <a:t>FISCAL</a:t>
            </a:r>
            <a:endParaRPr lang="es-CO" sz="8000" dirty="0">
              <a:solidFill>
                <a:schemeClr val="bg1"/>
              </a:solidFill>
            </a:endParaRPr>
          </a:p>
        </p:txBody>
      </p:sp>
      <p:grpSp>
        <p:nvGrpSpPr>
          <p:cNvPr id="14" name="Grupo 13">
            <a:extLst>
              <a:ext uri="{FF2B5EF4-FFF2-40B4-BE49-F238E27FC236}">
                <a16:creationId xmlns:a16="http://schemas.microsoft.com/office/drawing/2014/main" id="{C1006CC1-28DA-934B-B267-773CF8085185}"/>
              </a:ext>
            </a:extLst>
          </p:cNvPr>
          <p:cNvGrpSpPr/>
          <p:nvPr/>
        </p:nvGrpSpPr>
        <p:grpSpPr>
          <a:xfrm>
            <a:off x="9019309" y="282079"/>
            <a:ext cx="2715491" cy="2715491"/>
            <a:chOff x="9019309" y="540328"/>
            <a:chExt cx="2715491" cy="2715491"/>
          </a:xfrm>
        </p:grpSpPr>
        <p:sp>
          <p:nvSpPr>
            <p:cNvPr id="15" name="Elipse 14">
              <a:extLst>
                <a:ext uri="{FF2B5EF4-FFF2-40B4-BE49-F238E27FC236}">
                  <a16:creationId xmlns:a16="http://schemas.microsoft.com/office/drawing/2014/main" id="{0D660B70-B489-8148-8332-F0D524FAD5B6}"/>
                </a:ext>
              </a:extLst>
            </p:cNvPr>
            <p:cNvSpPr/>
            <p:nvPr/>
          </p:nvSpPr>
          <p:spPr>
            <a:xfrm>
              <a:off x="9019309" y="540328"/>
              <a:ext cx="2715491" cy="2715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6" name="Imagen 15">
              <a:extLst>
                <a:ext uri="{FF2B5EF4-FFF2-40B4-BE49-F238E27FC236}">
                  <a16:creationId xmlns:a16="http://schemas.microsoft.com/office/drawing/2014/main" id="{A1C31BB0-055F-0E42-B885-BAFA268B0A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7565" y="716449"/>
              <a:ext cx="2402847" cy="2123728"/>
            </a:xfrm>
            <a:prstGeom prst="rect">
              <a:avLst/>
            </a:prstGeom>
          </p:spPr>
        </p:pic>
      </p:grpSp>
    </p:spTree>
    <p:extLst>
      <p:ext uri="{BB962C8B-B14F-4D97-AF65-F5344CB8AC3E}">
        <p14:creationId xmlns:p14="http://schemas.microsoft.com/office/powerpoint/2010/main" val="1027185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8">
            <a:extLst>
              <a:ext uri="{FF2B5EF4-FFF2-40B4-BE49-F238E27FC236}">
                <a16:creationId xmlns:a16="http://schemas.microsoft.com/office/drawing/2014/main" id="{762DB322-E912-4DD4-8FD5-31E2967AEB67}"/>
              </a:ext>
            </a:extLst>
          </p:cNvPr>
          <p:cNvSpPr/>
          <p:nvPr/>
        </p:nvSpPr>
        <p:spPr>
          <a:xfrm>
            <a:off x="217710" y="357462"/>
            <a:ext cx="10119360"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b="1" dirty="0">
                <a:solidFill>
                  <a:schemeClr val="bg1"/>
                </a:solidFill>
                <a:latin typeface="Arial" panose="020B0604020202020204" pitchFamily="34" charset="0"/>
                <a:cs typeface="Arial" panose="020B0604020202020204" pitchFamily="34" charset="0"/>
              </a:rPr>
              <a:t>   BENEFICIOS DEL CONTROL FISCAL</a:t>
            </a:r>
            <a:endParaRPr lang="es-CO" sz="2800" dirty="0">
              <a:solidFill>
                <a:schemeClr val="bg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09AA0D04-1DA1-4F92-8BF4-099D33AFD8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sp>
        <p:nvSpPr>
          <p:cNvPr id="7" name="Rectángulo 6">
            <a:extLst>
              <a:ext uri="{FF2B5EF4-FFF2-40B4-BE49-F238E27FC236}">
                <a16:creationId xmlns:a16="http://schemas.microsoft.com/office/drawing/2014/main" id="{13D5C434-7926-4271-90A9-D2202C3D816A}"/>
              </a:ext>
            </a:extLst>
          </p:cNvPr>
          <p:cNvSpPr/>
          <p:nvPr/>
        </p:nvSpPr>
        <p:spPr>
          <a:xfrm>
            <a:off x="5249680" y="4283782"/>
            <a:ext cx="6137564" cy="1481206"/>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p>
        </p:txBody>
      </p:sp>
      <p:sp>
        <p:nvSpPr>
          <p:cNvPr id="20" name="Elipse 19">
            <a:extLst>
              <a:ext uri="{FF2B5EF4-FFF2-40B4-BE49-F238E27FC236}">
                <a16:creationId xmlns:a16="http://schemas.microsoft.com/office/drawing/2014/main" id="{04C30458-1573-4712-8243-485B2D89CF6D}"/>
              </a:ext>
            </a:extLst>
          </p:cNvPr>
          <p:cNvSpPr/>
          <p:nvPr/>
        </p:nvSpPr>
        <p:spPr>
          <a:xfrm>
            <a:off x="427471" y="1464397"/>
            <a:ext cx="4380056" cy="4300591"/>
          </a:xfrm>
          <a:prstGeom prst="ellipse">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2000" dirty="0">
                <a:solidFill>
                  <a:schemeClr val="bg1"/>
                </a:solidFill>
                <a:latin typeface="Arial" panose="020B0604020202020204" pitchFamily="34" charset="0"/>
                <a:cs typeface="Arial" panose="020B0604020202020204" pitchFamily="34" charset="0"/>
              </a:rPr>
              <a:t>D</a:t>
            </a:r>
            <a:r>
              <a:rPr lang="es-CO" sz="2000" dirty="0" err="1">
                <a:solidFill>
                  <a:schemeClr val="bg1"/>
                </a:solidFill>
                <a:latin typeface="Arial" panose="020B0604020202020204" pitchFamily="34" charset="0"/>
                <a:cs typeface="Arial" panose="020B0604020202020204" pitchFamily="34" charset="0"/>
              </a:rPr>
              <a:t>urante</a:t>
            </a:r>
            <a:r>
              <a:rPr lang="es-CO" sz="2000" dirty="0">
                <a:solidFill>
                  <a:schemeClr val="bg1"/>
                </a:solidFill>
                <a:latin typeface="Arial" panose="020B0604020202020204" pitchFamily="34" charset="0"/>
                <a:cs typeface="Arial" panose="020B0604020202020204" pitchFamily="34" charset="0"/>
              </a:rPr>
              <a:t> la vigencia 2020</a:t>
            </a:r>
            <a:r>
              <a:rPr lang="es-419" sz="2000" dirty="0">
                <a:solidFill>
                  <a:schemeClr val="bg1"/>
                </a:solidFill>
                <a:latin typeface="Arial" panose="020B0604020202020204" pitchFamily="34" charset="0"/>
                <a:cs typeface="Arial" panose="020B0604020202020204" pitchFamily="34" charset="0"/>
              </a:rPr>
              <a:t> se genera</a:t>
            </a:r>
            <a:r>
              <a:rPr lang="es-CO" sz="2000" dirty="0">
                <a:solidFill>
                  <a:schemeClr val="bg1"/>
                </a:solidFill>
                <a:latin typeface="Arial" panose="020B0604020202020204" pitchFamily="34" charset="0"/>
                <a:cs typeface="Arial" panose="020B0604020202020204" pitchFamily="34" charset="0"/>
              </a:rPr>
              <a:t>ron</a:t>
            </a:r>
            <a:r>
              <a:rPr lang="es-419" sz="2000" dirty="0">
                <a:solidFill>
                  <a:schemeClr val="bg1"/>
                </a:solidFill>
                <a:latin typeface="Arial" panose="020B0604020202020204" pitchFamily="34" charset="0"/>
                <a:cs typeface="Arial" panose="020B0604020202020204" pitchFamily="34" charset="0"/>
              </a:rPr>
              <a:t> beneficios del control fiscal por</a:t>
            </a:r>
          </a:p>
          <a:p>
            <a:pPr algn="ctr"/>
            <a:r>
              <a:rPr lang="es-CO" sz="6600" b="1" dirty="0">
                <a:solidFill>
                  <a:schemeClr val="bg1"/>
                </a:solidFill>
                <a:latin typeface="Arial" panose="020B0604020202020204" pitchFamily="34" charset="0"/>
                <a:cs typeface="Arial" panose="020B0604020202020204" pitchFamily="34" charset="0"/>
              </a:rPr>
              <a:t>$1,06</a:t>
            </a:r>
            <a:r>
              <a:rPr lang="es-419" sz="6600" b="1" dirty="0">
                <a:solidFill>
                  <a:schemeClr val="bg1"/>
                </a:solidFill>
                <a:latin typeface="Arial" panose="020B0604020202020204" pitchFamily="34" charset="0"/>
                <a:cs typeface="Arial" panose="020B0604020202020204" pitchFamily="34" charset="0"/>
              </a:rPr>
              <a:t> </a:t>
            </a:r>
          </a:p>
          <a:p>
            <a:pPr algn="ctr"/>
            <a:r>
              <a:rPr lang="es-419" sz="3600" b="1" dirty="0">
                <a:solidFill>
                  <a:schemeClr val="bg1"/>
                </a:solidFill>
                <a:latin typeface="Arial" panose="020B0604020202020204" pitchFamily="34" charset="0"/>
                <a:cs typeface="Arial" panose="020B0604020202020204" pitchFamily="34" charset="0"/>
              </a:rPr>
              <a:t>billones</a:t>
            </a:r>
            <a:endParaRPr lang="es-CO" sz="2400" dirty="0">
              <a:solidFill>
                <a:schemeClr val="bg1"/>
              </a:solidFill>
            </a:endParaRPr>
          </a:p>
        </p:txBody>
      </p:sp>
      <p:sp>
        <p:nvSpPr>
          <p:cNvPr id="22" name="Rectángulo 21"/>
          <p:cNvSpPr/>
          <p:nvPr/>
        </p:nvSpPr>
        <p:spPr>
          <a:xfrm>
            <a:off x="5249681" y="4436390"/>
            <a:ext cx="6137564" cy="1261884"/>
          </a:xfrm>
          <a:prstGeom prst="rect">
            <a:avLst/>
          </a:prstGeom>
        </p:spPr>
        <p:txBody>
          <a:bodyPr wrap="square">
            <a:spAutoFit/>
          </a:bodyPr>
          <a:lstStyle/>
          <a:p>
            <a:pPr algn="ctr"/>
            <a:r>
              <a:rPr lang="es-CO" sz="1600" dirty="0">
                <a:latin typeface="Arial" panose="020B0604020202020204" pitchFamily="34" charset="0"/>
                <a:cs typeface="Arial" panose="020B0604020202020204" pitchFamily="34" charset="0"/>
              </a:rPr>
              <a:t>POR CADA </a:t>
            </a:r>
            <a:r>
              <a:rPr lang="es-CO" sz="1600" b="1" dirty="0">
                <a:latin typeface="Arial" panose="020B0604020202020204" pitchFamily="34" charset="0"/>
                <a:cs typeface="Arial" panose="020B0604020202020204" pitchFamily="34" charset="0"/>
              </a:rPr>
              <a:t>$1</a:t>
            </a:r>
            <a:r>
              <a:rPr lang="es-CO" sz="1600" b="1" dirty="0">
                <a:solidFill>
                  <a:srgbClr val="FF0000"/>
                </a:solidFill>
                <a:latin typeface="Arial" panose="020B0604020202020204" pitchFamily="34" charset="0"/>
                <a:cs typeface="Arial" panose="020B0604020202020204" pitchFamily="34" charset="0"/>
              </a:rPr>
              <a:t> </a:t>
            </a:r>
            <a:r>
              <a:rPr lang="es-CO" sz="1600" dirty="0">
                <a:latin typeface="Arial" panose="020B0604020202020204" pitchFamily="34" charset="0"/>
                <a:cs typeface="Arial" panose="020B0604020202020204" pitchFamily="34" charset="0"/>
              </a:rPr>
              <a:t>INVERTIDO EN LA CONTRALORÍA</a:t>
            </a:r>
          </a:p>
          <a:p>
            <a:pPr algn="ctr"/>
            <a:r>
              <a:rPr lang="es-CO" sz="1600" dirty="0">
                <a:latin typeface="Arial" panose="020B0604020202020204" pitchFamily="34" charset="0"/>
                <a:cs typeface="Arial" panose="020B0604020202020204" pitchFamily="34" charset="0"/>
              </a:rPr>
              <a:t> DE  BOGOTÁ DURANTE LA VIGENCIA 2020, SE HA RETRIBUIDO AL DISTRITO CAPITAL </a:t>
            </a:r>
          </a:p>
          <a:p>
            <a:pPr algn="ctr"/>
            <a:r>
              <a:rPr lang="es-CO" sz="2800" b="1" dirty="0">
                <a:latin typeface="Arial" panose="020B0604020202020204" pitchFamily="34" charset="0"/>
                <a:cs typeface="Arial" panose="020B0604020202020204" pitchFamily="34" charset="0"/>
              </a:rPr>
              <a:t>$8 pesos con 65 centavos</a:t>
            </a:r>
          </a:p>
        </p:txBody>
      </p:sp>
      <p:pic>
        <p:nvPicPr>
          <p:cNvPr id="11" name="Imagen 10">
            <a:extLst>
              <a:ext uri="{FF2B5EF4-FFF2-40B4-BE49-F238E27FC236}">
                <a16:creationId xmlns:a16="http://schemas.microsoft.com/office/drawing/2014/main" id="{AE33F2AD-F513-9F44-AD2B-09A646D277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14" t="9432" r="2014" b="22407"/>
          <a:stretch/>
        </p:blipFill>
        <p:spPr>
          <a:xfrm>
            <a:off x="5249680" y="1515876"/>
            <a:ext cx="6137564" cy="24519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uadroTexto 1">
            <a:extLst>
              <a:ext uri="{FF2B5EF4-FFF2-40B4-BE49-F238E27FC236}">
                <a16:creationId xmlns:a16="http://schemas.microsoft.com/office/drawing/2014/main" id="{0A1B4D01-4405-4595-9A08-3C239B469446}"/>
              </a:ext>
            </a:extLst>
          </p:cNvPr>
          <p:cNvSpPr txBox="1"/>
          <p:nvPr/>
        </p:nvSpPr>
        <p:spPr>
          <a:xfrm rot="16200000">
            <a:off x="9507740" y="3787486"/>
            <a:ext cx="4906856" cy="46166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0189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798617" y="1304434"/>
            <a:ext cx="8714509" cy="4770537"/>
          </a:xfrm>
          <a:prstGeom prst="rect">
            <a:avLst/>
          </a:prstGeom>
        </p:spPr>
        <p:txBody>
          <a:bodyPr wrap="square">
            <a:spAutoFit/>
          </a:bodyPr>
          <a:lstStyle/>
          <a:p>
            <a:pPr lvl="0" algn="just"/>
            <a:r>
              <a:rPr lang="es-CO" b="1" dirty="0">
                <a:solidFill>
                  <a:schemeClr val="accent5">
                    <a:lumMod val="75000"/>
                  </a:schemeClr>
                </a:solidFill>
                <a:latin typeface="Arial" panose="020B0604020202020204" pitchFamily="34" charset="0"/>
                <a:cs typeface="Arial" panose="020B0604020202020204" pitchFamily="34" charset="0"/>
              </a:rPr>
              <a:t>DEPARTAMENTO ADMINISTRATIVO DE LA DEFENSORÍA DEL ESPACIO PÚBLICO </a:t>
            </a:r>
            <a:r>
              <a:rPr lang="es-419" b="1" dirty="0">
                <a:solidFill>
                  <a:schemeClr val="accent5">
                    <a:lumMod val="75000"/>
                  </a:schemeClr>
                </a:solidFill>
                <a:latin typeface="Arial" panose="020B0604020202020204" pitchFamily="34" charset="0"/>
                <a:cs typeface="Arial" panose="020B0604020202020204" pitchFamily="34" charset="0"/>
              </a:rPr>
              <a:t>(</a:t>
            </a:r>
            <a:r>
              <a:rPr lang="es-CO" b="1" dirty="0">
                <a:solidFill>
                  <a:schemeClr val="accent5">
                    <a:lumMod val="75000"/>
                  </a:schemeClr>
                </a:solidFill>
                <a:latin typeface="Arial" panose="020B0604020202020204" pitchFamily="34" charset="0"/>
                <a:cs typeface="Arial" panose="020B0604020202020204" pitchFamily="34" charset="0"/>
              </a:rPr>
              <a:t>DADEP</a:t>
            </a:r>
            <a:r>
              <a:rPr lang="es-419" b="1" dirty="0">
                <a:solidFill>
                  <a:schemeClr val="accent5">
                    <a:lumMod val="75000"/>
                  </a:schemeClr>
                </a:solidFill>
                <a:latin typeface="Arial" panose="020B0604020202020204" pitchFamily="34" charset="0"/>
                <a:cs typeface="Arial" panose="020B0604020202020204" pitchFamily="34" charset="0"/>
              </a:rPr>
              <a:t>) </a:t>
            </a:r>
          </a:p>
          <a:p>
            <a:pPr lvl="0" algn="just"/>
            <a:r>
              <a:rPr lang="es-CO" sz="2400" b="1" dirty="0">
                <a:latin typeface="Arial" panose="020B0604020202020204" pitchFamily="34" charset="0"/>
                <a:cs typeface="Arial" panose="020B0604020202020204" pitchFamily="34" charset="0"/>
              </a:rPr>
              <a:t>$721.046,2 mill,  </a:t>
            </a:r>
            <a:r>
              <a:rPr lang="es-CO" sz="1600" dirty="0">
                <a:latin typeface="Arial" panose="020B0604020202020204" pitchFamily="34" charset="0"/>
                <a:cs typeface="Arial" panose="020B0604020202020204" pitchFamily="34" charset="0"/>
              </a:rPr>
              <a:t>por saldos de la cuenta contable de 1640 Edificaciones.</a:t>
            </a:r>
          </a:p>
          <a:p>
            <a:pPr lvl="0" algn="just"/>
            <a:endParaRPr lang="es-CO" dirty="0">
              <a:latin typeface="Arial" panose="020B0604020202020204" pitchFamily="34" charset="0"/>
              <a:cs typeface="Arial" panose="020B0604020202020204" pitchFamily="34" charset="0"/>
            </a:endParaRPr>
          </a:p>
          <a:p>
            <a:pPr algn="just"/>
            <a:r>
              <a:rPr lang="es-CO" b="1" dirty="0">
                <a:solidFill>
                  <a:schemeClr val="accent5">
                    <a:lumMod val="75000"/>
                  </a:schemeClr>
                </a:solidFill>
                <a:latin typeface="Arial" panose="020B0604020202020204" pitchFamily="34" charset="0"/>
                <a:cs typeface="Arial" panose="020B0604020202020204" pitchFamily="34" charset="0"/>
              </a:rPr>
              <a:t>CAPITAL SALUD EPS -S.A.S.</a:t>
            </a:r>
            <a:r>
              <a:rPr lang="es-CO" dirty="0">
                <a:solidFill>
                  <a:schemeClr val="accent5">
                    <a:lumMod val="75000"/>
                  </a:schemeClr>
                </a:solidFill>
                <a:latin typeface="Arial" panose="020B0604020202020204" pitchFamily="34" charset="0"/>
                <a:cs typeface="Arial" panose="020B0604020202020204" pitchFamily="34" charset="0"/>
              </a:rPr>
              <a:t> .</a:t>
            </a:r>
          </a:p>
          <a:p>
            <a:pPr algn="just"/>
            <a:r>
              <a:rPr lang="es-CO" sz="2400" b="1" dirty="0">
                <a:latin typeface="Arial" panose="020B0604020202020204" pitchFamily="34" charset="0"/>
                <a:cs typeface="Arial" panose="020B0604020202020204" pitchFamily="34" charset="0"/>
              </a:rPr>
              <a:t>$149.136,4 </a:t>
            </a:r>
            <a:r>
              <a:rPr lang="es-CO" sz="2400" b="1" dirty="0" err="1">
                <a:latin typeface="Arial" panose="020B0604020202020204" pitchFamily="34" charset="0"/>
                <a:cs typeface="Arial" panose="020B0604020202020204" pitchFamily="34" charset="0"/>
              </a:rPr>
              <a:t>mill</a:t>
            </a:r>
            <a:r>
              <a:rPr lang="es-CO" sz="2400" b="1" dirty="0">
                <a:latin typeface="Arial" panose="020B0604020202020204" pitchFamily="34" charset="0"/>
                <a:cs typeface="Arial" panose="020B0604020202020204" pitchFamily="34" charset="0"/>
              </a:rPr>
              <a:t>, </a:t>
            </a:r>
            <a:r>
              <a:rPr lang="es-CO" sz="1600" dirty="0">
                <a:latin typeface="Arial" panose="020B0604020202020204" pitchFamily="34" charset="0"/>
                <a:cs typeface="Arial" panose="020B0604020202020204" pitchFamily="34" charset="0"/>
              </a:rPr>
              <a:t>por recuperación de recursos comprometidos en Cuentas por Pagar a través de procesos de conciliación y depuración de glosas formuladas a las IPS</a:t>
            </a:r>
          </a:p>
          <a:p>
            <a:pPr algn="just"/>
            <a:endParaRPr lang="es-CO" b="1" dirty="0">
              <a:latin typeface="Arial" panose="020B0604020202020204" pitchFamily="34" charset="0"/>
              <a:cs typeface="Arial" panose="020B0604020202020204" pitchFamily="34" charset="0"/>
            </a:endParaRPr>
          </a:p>
          <a:p>
            <a:pPr lvl="0" algn="just"/>
            <a:r>
              <a:rPr lang="es-CO" b="1" dirty="0">
                <a:solidFill>
                  <a:schemeClr val="accent5">
                    <a:lumMod val="75000"/>
                  </a:schemeClr>
                </a:solidFill>
                <a:latin typeface="Arial" panose="020B0604020202020204" pitchFamily="34" charset="0"/>
                <a:cs typeface="Arial" panose="020B0604020202020204" pitchFamily="34" charset="0"/>
              </a:rPr>
              <a:t>FONDO FINANCIERO DISTRITAL DE SALUD - FFDS</a:t>
            </a:r>
            <a:r>
              <a:rPr lang="es-419" b="1" dirty="0">
                <a:solidFill>
                  <a:schemeClr val="accent5">
                    <a:lumMod val="75000"/>
                  </a:schemeClr>
                </a:solidFill>
                <a:latin typeface="Arial" panose="020B0604020202020204" pitchFamily="34" charset="0"/>
                <a:cs typeface="Arial" panose="020B0604020202020204" pitchFamily="34" charset="0"/>
              </a:rPr>
              <a:t>) </a:t>
            </a:r>
          </a:p>
          <a:p>
            <a:pPr algn="just"/>
            <a:r>
              <a:rPr lang="es-CO" sz="2400" b="1" dirty="0">
                <a:latin typeface="Arial" panose="020B0604020202020204" pitchFamily="34" charset="0"/>
                <a:cs typeface="Arial" panose="020B0604020202020204" pitchFamily="34" charset="0"/>
              </a:rPr>
              <a:t>$13.864,4 </a:t>
            </a:r>
            <a:r>
              <a:rPr lang="es-CO" sz="2400" b="1" dirty="0" err="1">
                <a:latin typeface="Arial" panose="020B0604020202020204" pitchFamily="34" charset="0"/>
                <a:cs typeface="Arial" panose="020B0604020202020204" pitchFamily="34" charset="0"/>
              </a:rPr>
              <a:t>mill</a:t>
            </a:r>
            <a:r>
              <a:rPr lang="es-MX" sz="24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por </a:t>
            </a:r>
            <a:r>
              <a:rPr lang="es-CO" sz="1600" dirty="0">
                <a:latin typeface="Arial" panose="020B0604020202020204" pitchFamily="34" charset="0"/>
                <a:cs typeface="Arial" panose="020B0604020202020204" pitchFamily="34" charset="0"/>
              </a:rPr>
              <a:t>recuperación de recursos por acuerdos de pago, relacionados con el reconocimiento de saldos a favor de vigencias anteriores</a:t>
            </a:r>
          </a:p>
          <a:p>
            <a:pPr algn="just"/>
            <a:endParaRPr lang="es-MX" b="1" dirty="0">
              <a:solidFill>
                <a:schemeClr val="accent5">
                  <a:lumMod val="75000"/>
                </a:schemeClr>
              </a:solidFill>
              <a:latin typeface="Arial" panose="020B0604020202020204" pitchFamily="34" charset="0"/>
              <a:cs typeface="Arial" panose="020B0604020202020204" pitchFamily="34" charset="0"/>
            </a:endParaRPr>
          </a:p>
          <a:p>
            <a:pPr lvl="0" algn="just"/>
            <a:r>
              <a:rPr lang="es-CO" b="1" dirty="0">
                <a:solidFill>
                  <a:schemeClr val="accent5">
                    <a:lumMod val="75000"/>
                  </a:schemeClr>
                </a:solidFill>
                <a:latin typeface="Arial" panose="020B0604020202020204" pitchFamily="34" charset="0"/>
                <a:cs typeface="Arial" panose="020B0604020202020204" pitchFamily="34" charset="0"/>
              </a:rPr>
              <a:t>SUBRED INTEGRADA DE SERVICIOS DE SALUD SUR E.S.E.</a:t>
            </a:r>
          </a:p>
          <a:p>
            <a:pPr algn="just"/>
            <a:r>
              <a:rPr lang="es-CO" sz="2400" b="1" dirty="0">
                <a:latin typeface="Arial" panose="020B0604020202020204" pitchFamily="34" charset="0"/>
                <a:cs typeface="Arial" panose="020B0604020202020204" pitchFamily="34" charset="0"/>
              </a:rPr>
              <a:t>$50.094,5 </a:t>
            </a:r>
            <a:r>
              <a:rPr lang="es-CO" sz="2400" b="1" dirty="0" err="1">
                <a:latin typeface="Arial" panose="020B0604020202020204" pitchFamily="34" charset="0"/>
                <a:cs typeface="Arial" panose="020B0604020202020204" pitchFamily="34" charset="0"/>
              </a:rPr>
              <a:t>mill</a:t>
            </a:r>
            <a:r>
              <a:rPr lang="es-CO" sz="2400" b="1" dirty="0">
                <a:latin typeface="Arial" panose="020B0604020202020204" pitchFamily="34" charset="0"/>
                <a:cs typeface="Arial" panose="020B0604020202020204" pitchFamily="34" charset="0"/>
              </a:rPr>
              <a:t>, </a:t>
            </a:r>
            <a:r>
              <a:rPr lang="es-CO" sz="1600" dirty="0">
                <a:latin typeface="Arial" panose="020B0604020202020204" pitchFamily="34" charset="0"/>
                <a:cs typeface="Arial" panose="020B0604020202020204" pitchFamily="34" charset="0"/>
              </a:rPr>
              <a:t>por recaudo total en el cobro coactivo que corresponde al 82% de la recuperación de la cartera, obteniendo el recaudo de las obligaciones generadas por prestación de servicios de salud.</a:t>
            </a:r>
            <a:endParaRPr lang="es-CO" sz="2000" dirty="0">
              <a:latin typeface="Arial" panose="020B0604020202020204" pitchFamily="34" charset="0"/>
              <a:cs typeface="Arial" panose="020B0604020202020204" pitchFamily="34" charset="0"/>
            </a:endParaRPr>
          </a:p>
        </p:txBody>
      </p:sp>
      <p:sp>
        <p:nvSpPr>
          <p:cNvPr id="4" name="Rectángulo redondeado 8">
            <a:extLst>
              <a:ext uri="{FF2B5EF4-FFF2-40B4-BE49-F238E27FC236}">
                <a16:creationId xmlns:a16="http://schemas.microsoft.com/office/drawing/2014/main" id="{D55AFF2A-D998-D94D-86C3-E1DE1DBF9469}"/>
              </a:ext>
            </a:extLst>
          </p:cNvPr>
          <p:cNvSpPr/>
          <p:nvPr/>
        </p:nvSpPr>
        <p:spPr>
          <a:xfrm>
            <a:off x="213360" y="341902"/>
            <a:ext cx="10119360"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b="1" dirty="0">
                <a:solidFill>
                  <a:schemeClr val="bg1"/>
                </a:solidFill>
                <a:latin typeface="Arial" panose="020B0604020202020204" pitchFamily="34" charset="0"/>
                <a:cs typeface="Arial" panose="020B0604020202020204" pitchFamily="34" charset="0"/>
              </a:rPr>
              <a:t>BENEFICIOS DEL CONTROL FISCAL</a:t>
            </a:r>
            <a:endParaRPr lang="es-CO" sz="2800" dirty="0">
              <a:solidFill>
                <a:schemeClr val="bg1"/>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7ABBB14D-050E-324A-8B55-C098FD12D067}"/>
              </a:ext>
            </a:extLst>
          </p:cNvPr>
          <p:cNvPicPr>
            <a:picLocks noChangeAspect="1"/>
          </p:cNvPicPr>
          <p:nvPr/>
        </p:nvPicPr>
        <p:blipFill rotWithShape="1">
          <a:blip r:embed="rId2">
            <a:extLst>
              <a:ext uri="{28A0092B-C50C-407E-A947-70E740481C1C}">
                <a14:useLocalDpi xmlns:a14="http://schemas.microsoft.com/office/drawing/2010/main" val="0"/>
              </a:ext>
            </a:extLst>
          </a:blip>
          <a:srcRect l="35877" t="1096" r="27947" b="928"/>
          <a:stretch/>
        </p:blipFill>
        <p:spPr>
          <a:xfrm>
            <a:off x="-13856" y="1302327"/>
            <a:ext cx="2618509" cy="4727863"/>
          </a:xfrm>
          <a:prstGeom prst="rect">
            <a:avLst/>
          </a:prstGeom>
        </p:spPr>
      </p:pic>
      <p:sp>
        <p:nvSpPr>
          <p:cNvPr id="6" name="CuadroTexto 1">
            <a:extLst>
              <a:ext uri="{FF2B5EF4-FFF2-40B4-BE49-F238E27FC236}">
                <a16:creationId xmlns:a16="http://schemas.microsoft.com/office/drawing/2014/main" id="{0A1B4D01-4405-4595-9A08-3C239B469446}"/>
              </a:ext>
            </a:extLst>
          </p:cNvPr>
          <p:cNvSpPr txBox="1"/>
          <p:nvPr/>
        </p:nvSpPr>
        <p:spPr>
          <a:xfrm rot="16200000">
            <a:off x="9507740" y="3741632"/>
            <a:ext cx="4906856" cy="46166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691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13DD493-90B4-467F-BC6F-3989971B2752}"/>
              </a:ext>
            </a:extLst>
          </p:cNvPr>
          <p:cNvPicPr>
            <a:picLocks noChangeAspect="1"/>
          </p:cNvPicPr>
          <p:nvPr/>
        </p:nvPicPr>
        <p:blipFill rotWithShape="1">
          <a:blip r:embed="rId2">
            <a:extLst>
              <a:ext uri="{28A0092B-C50C-407E-A947-70E740481C1C}">
                <a14:useLocalDpi xmlns:a14="http://schemas.microsoft.com/office/drawing/2010/main" val="0"/>
              </a:ext>
            </a:extLst>
          </a:blip>
          <a:srcRect t="77333"/>
          <a:stretch/>
        </p:blipFill>
        <p:spPr>
          <a:xfrm flipH="1" flipV="1">
            <a:off x="0" y="6857999"/>
            <a:ext cx="12192000" cy="45719"/>
          </a:xfrm>
          <a:prstGeom prst="rect">
            <a:avLst/>
          </a:prstGeom>
        </p:spPr>
      </p:pic>
      <p:sp>
        <p:nvSpPr>
          <p:cNvPr id="6" name="CuadroTexto 5">
            <a:extLst>
              <a:ext uri="{FF2B5EF4-FFF2-40B4-BE49-F238E27FC236}">
                <a16:creationId xmlns:a16="http://schemas.microsoft.com/office/drawing/2014/main" id="{6DE1A9B1-7A3C-49DF-AC2E-407FCDFB765A}"/>
              </a:ext>
            </a:extLst>
          </p:cNvPr>
          <p:cNvSpPr txBox="1"/>
          <p:nvPr/>
        </p:nvSpPr>
        <p:spPr>
          <a:xfrm rot="168503">
            <a:off x="660825" y="6374263"/>
            <a:ext cx="7014777" cy="400110"/>
          </a:xfrm>
          <a:prstGeom prst="rect">
            <a:avLst/>
          </a:prstGeom>
          <a:noFill/>
        </p:spPr>
        <p:txBody>
          <a:bodyPr wrap="square" rtlCol="0">
            <a:spAutoFit/>
          </a:bodyPr>
          <a:lstStyle/>
          <a:p>
            <a:pPr algn="just"/>
            <a:r>
              <a:rPr lang="es-CO" sz="2000" b="1" dirty="0">
                <a:solidFill>
                  <a:schemeClr val="bg1"/>
                </a:solidFill>
                <a:latin typeface="Arial" panose="020B0604020202020204" pitchFamily="34" charset="0"/>
                <a:cs typeface="Arial" panose="020B0604020202020204" pitchFamily="34" charset="0"/>
              </a:rPr>
              <a:t> </a:t>
            </a:r>
            <a:endParaRPr lang="es-CO" sz="2000" b="1" dirty="0">
              <a:latin typeface="Arial" panose="020B0604020202020204" pitchFamily="34" charset="0"/>
              <a:cs typeface="Arial" panose="020B0604020202020204" pitchFamily="34" charset="0"/>
            </a:endParaRPr>
          </a:p>
        </p:txBody>
      </p:sp>
      <p:sp>
        <p:nvSpPr>
          <p:cNvPr id="26" name="Rectángulo redondeado 8">
            <a:extLst>
              <a:ext uri="{FF2B5EF4-FFF2-40B4-BE49-F238E27FC236}">
                <a16:creationId xmlns:a16="http://schemas.microsoft.com/office/drawing/2014/main" id="{F74AA938-8CEA-5B46-98DC-CBD6FD5EA97F}"/>
              </a:ext>
            </a:extLst>
          </p:cNvPr>
          <p:cNvSpPr/>
          <p:nvPr/>
        </p:nvSpPr>
        <p:spPr>
          <a:xfrm>
            <a:off x="217710" y="323694"/>
            <a:ext cx="9901650"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b="1" dirty="0">
                <a:latin typeface="Arial" panose="020B0604020202020204" pitchFamily="34" charset="0"/>
                <a:cs typeface="Arial" panose="020B0604020202020204" pitchFamily="34" charset="0"/>
              </a:rPr>
              <a:t>  CONTRALORIA AUXILIAR</a:t>
            </a:r>
            <a:endParaRPr lang="es-CO" sz="2800" dirty="0"/>
          </a:p>
        </p:txBody>
      </p:sp>
      <p:pic>
        <p:nvPicPr>
          <p:cNvPr id="27" name="Imagen 26">
            <a:extLst>
              <a:ext uri="{FF2B5EF4-FFF2-40B4-BE49-F238E27FC236}">
                <a16:creationId xmlns:a16="http://schemas.microsoft.com/office/drawing/2014/main" id="{1C128C5A-C4AE-A14F-AEB1-629DB115D32F}"/>
              </a:ext>
            </a:extLst>
          </p:cNvPr>
          <p:cNvPicPr>
            <a:picLocks noChangeAspect="1"/>
          </p:cNvPicPr>
          <p:nvPr/>
        </p:nvPicPr>
        <p:blipFill rotWithShape="1">
          <a:blip r:embed="rId3">
            <a:extLst>
              <a:ext uri="{28A0092B-C50C-407E-A947-70E740481C1C}">
                <a14:useLocalDpi xmlns:a14="http://schemas.microsoft.com/office/drawing/2010/main" val="0"/>
              </a:ext>
            </a:extLst>
          </a:blip>
          <a:srcRect l="7851" t="4885" r="3932" b="1671"/>
          <a:stretch/>
        </p:blipFill>
        <p:spPr>
          <a:xfrm>
            <a:off x="2692206" y="1139519"/>
            <a:ext cx="6807588" cy="5135619"/>
          </a:xfrm>
          <a:prstGeom prst="rect">
            <a:avLst/>
          </a:prstGeom>
        </p:spPr>
      </p:pic>
      <p:sp>
        <p:nvSpPr>
          <p:cNvPr id="7" name="CuadroTexto 1">
            <a:extLst>
              <a:ext uri="{FF2B5EF4-FFF2-40B4-BE49-F238E27FC236}">
                <a16:creationId xmlns:a16="http://schemas.microsoft.com/office/drawing/2014/main" id="{0A1B4D01-4405-4595-9A08-3C239B469446}"/>
              </a:ext>
            </a:extLst>
          </p:cNvPr>
          <p:cNvSpPr txBox="1"/>
          <p:nvPr/>
        </p:nvSpPr>
        <p:spPr>
          <a:xfrm rot="16200000">
            <a:off x="9472071" y="3193990"/>
            <a:ext cx="4906856" cy="46166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656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8">
            <a:extLst>
              <a:ext uri="{FF2B5EF4-FFF2-40B4-BE49-F238E27FC236}">
                <a16:creationId xmlns:a16="http://schemas.microsoft.com/office/drawing/2014/main" id="{762DB322-E912-4DD4-8FD5-31E2967AEB67}"/>
              </a:ext>
            </a:extLst>
          </p:cNvPr>
          <p:cNvSpPr/>
          <p:nvPr/>
        </p:nvSpPr>
        <p:spPr>
          <a:xfrm>
            <a:off x="213360" y="341902"/>
            <a:ext cx="10119360"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b="1" dirty="0">
                <a:solidFill>
                  <a:schemeClr val="bg1"/>
                </a:solidFill>
                <a:latin typeface="Arial" panose="020B0604020202020204" pitchFamily="34" charset="0"/>
                <a:cs typeface="Arial" panose="020B0604020202020204" pitchFamily="34" charset="0"/>
              </a:rPr>
              <a:t>BENEFICIOS DEL CONTROL FISCAL</a:t>
            </a:r>
            <a:endParaRPr lang="es-CO" sz="2800"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2784764" y="1302327"/>
            <a:ext cx="8659091" cy="5170646"/>
          </a:xfrm>
          <a:prstGeom prst="rect">
            <a:avLst/>
          </a:prstGeom>
        </p:spPr>
        <p:txBody>
          <a:bodyPr wrap="square">
            <a:spAutoFit/>
          </a:bodyPr>
          <a:lstStyle/>
          <a:p>
            <a:pPr lvl="0" algn="just"/>
            <a:r>
              <a:rPr lang="es-CO" b="1" dirty="0">
                <a:solidFill>
                  <a:schemeClr val="accent5">
                    <a:lumMod val="75000"/>
                  </a:schemeClr>
                </a:solidFill>
                <a:latin typeface="Arial" panose="020B0604020202020204" pitchFamily="34" charset="0"/>
                <a:cs typeface="Arial" panose="020B0604020202020204" pitchFamily="34" charset="0"/>
              </a:rPr>
              <a:t>EMPRESA DE RENOVACIÓN Y DESARROLLO URBANO DE BOGOTÁ – ERU</a:t>
            </a:r>
          </a:p>
          <a:p>
            <a:pPr algn="just"/>
            <a:r>
              <a:rPr lang="es-CO" sz="2400" b="1" dirty="0">
                <a:latin typeface="Arial" panose="020B0604020202020204" pitchFamily="34" charset="0"/>
                <a:cs typeface="Arial" panose="020B0604020202020204" pitchFamily="34" charset="0"/>
              </a:rPr>
              <a:t>$10.354,2 </a:t>
            </a:r>
            <a:r>
              <a:rPr lang="es-CO" sz="2400" b="1" dirty="0" err="1">
                <a:latin typeface="Arial" panose="020B0604020202020204" pitchFamily="34" charset="0"/>
                <a:cs typeface="Arial" panose="020B0604020202020204" pitchFamily="34" charset="0"/>
              </a:rPr>
              <a:t>mill</a:t>
            </a:r>
            <a:r>
              <a:rPr lang="es-CO" sz="2400" b="1" dirty="0">
                <a:latin typeface="Arial" panose="020B0604020202020204" pitchFamily="34" charset="0"/>
                <a:cs typeface="Arial" panose="020B0604020202020204" pitchFamily="34" charset="0"/>
              </a:rPr>
              <a:t>, </a:t>
            </a:r>
            <a:r>
              <a:rPr lang="es-CO" dirty="0">
                <a:latin typeface="Arial" panose="020B0604020202020204" pitchFamily="34" charset="0"/>
                <a:cs typeface="Arial" panose="020B0604020202020204" pitchFamily="34" charset="0"/>
              </a:rPr>
              <a:t>por devolución a la Tesorería Distrital de los recursos y sus rendimientos financieros de los proyectos de Vivienda de Interés Prioritario – VIP, denominados  Restrepo, Eduardo Umaña y Las Cruces</a:t>
            </a:r>
          </a:p>
          <a:p>
            <a:pPr algn="just"/>
            <a:endParaRPr lang="es-CO" b="1" dirty="0">
              <a:latin typeface="Arial" panose="020B0604020202020204" pitchFamily="34" charset="0"/>
              <a:cs typeface="Arial" panose="020B0604020202020204" pitchFamily="34" charset="0"/>
            </a:endParaRPr>
          </a:p>
          <a:p>
            <a:pPr algn="just"/>
            <a:r>
              <a:rPr lang="es-CO" b="1" dirty="0">
                <a:solidFill>
                  <a:schemeClr val="accent5">
                    <a:lumMod val="75000"/>
                  </a:schemeClr>
                </a:solidFill>
                <a:latin typeface="Arial" panose="020B0604020202020204" pitchFamily="34" charset="0"/>
                <a:cs typeface="Arial" panose="020B0604020202020204" pitchFamily="34" charset="0"/>
              </a:rPr>
              <a:t>GRUPO DE ENERGÍA DE BOGOTÁ - GEB </a:t>
            </a:r>
          </a:p>
          <a:p>
            <a:pPr lvl="0" algn="just"/>
            <a:r>
              <a:rPr lang="es-CO" sz="2400" b="1" dirty="0">
                <a:latin typeface="Arial" panose="020B0604020202020204" pitchFamily="34" charset="0"/>
                <a:cs typeface="Arial" panose="020B0604020202020204" pitchFamily="34" charset="0"/>
              </a:rPr>
              <a:t>$7.389.4 </a:t>
            </a:r>
            <a:r>
              <a:rPr lang="es-CO" sz="2400" b="1" dirty="0" err="1">
                <a:latin typeface="Arial" panose="020B0604020202020204" pitchFamily="34" charset="0"/>
                <a:cs typeface="Arial" panose="020B0604020202020204" pitchFamily="34" charset="0"/>
              </a:rPr>
              <a:t>mill</a:t>
            </a:r>
            <a:r>
              <a:rPr lang="es-CO" sz="2400" b="1" dirty="0">
                <a:latin typeface="Arial" panose="020B0604020202020204" pitchFamily="34" charset="0"/>
                <a:cs typeface="Arial" panose="020B0604020202020204" pitchFamily="34" charset="0"/>
              </a:rPr>
              <a:t>, </a:t>
            </a:r>
            <a:r>
              <a:rPr lang="es-CO" dirty="0">
                <a:latin typeface="Arial" panose="020B0604020202020204" pitchFamily="34" charset="0"/>
                <a:cs typeface="Arial" panose="020B0604020202020204" pitchFamily="34" charset="0"/>
              </a:rPr>
              <a:t>por la celebración del contrato de transacción para la devolución del anticipo no amortizado logrando el reintegro del 100% de los dineros </a:t>
            </a:r>
          </a:p>
          <a:p>
            <a:pPr lvl="0" algn="just"/>
            <a:endParaRPr lang="es-CO" dirty="0">
              <a:solidFill>
                <a:schemeClr val="accent5">
                  <a:lumMod val="75000"/>
                </a:schemeClr>
              </a:solidFill>
              <a:latin typeface="Arial" panose="020B0604020202020204" pitchFamily="34" charset="0"/>
              <a:cs typeface="Arial" panose="020B0604020202020204" pitchFamily="34" charset="0"/>
            </a:endParaRPr>
          </a:p>
          <a:p>
            <a:pPr lvl="0" algn="just"/>
            <a:r>
              <a:rPr lang="es-CO" b="1" dirty="0">
                <a:solidFill>
                  <a:schemeClr val="accent5">
                    <a:lumMod val="75000"/>
                  </a:schemeClr>
                </a:solidFill>
                <a:latin typeface="Arial" panose="020B0604020202020204" pitchFamily="34" charset="0"/>
                <a:cs typeface="Arial" panose="020B0604020202020204" pitchFamily="34" charset="0"/>
              </a:rPr>
              <a:t>SECRETARÍA DE DESARROLLO ECONÓMICO</a:t>
            </a:r>
          </a:p>
          <a:p>
            <a:pPr lvl="0" algn="just"/>
            <a:r>
              <a:rPr lang="es-CO" sz="2400" b="1" dirty="0">
                <a:latin typeface="Arial" panose="020B0604020202020204" pitchFamily="34" charset="0"/>
                <a:cs typeface="Arial" panose="020B0604020202020204" pitchFamily="34" charset="0"/>
              </a:rPr>
              <a:t>$1.793,8 </a:t>
            </a:r>
            <a:r>
              <a:rPr lang="es-CO" sz="2400" b="1" dirty="0" err="1">
                <a:latin typeface="Arial" panose="020B0604020202020204" pitchFamily="34" charset="0"/>
                <a:cs typeface="Arial" panose="020B0604020202020204" pitchFamily="34" charset="0"/>
              </a:rPr>
              <a:t>mill</a:t>
            </a:r>
            <a:r>
              <a:rPr lang="es-CO" sz="2400" b="1" dirty="0">
                <a:latin typeface="Arial" panose="020B0604020202020204" pitchFamily="34" charset="0"/>
                <a:cs typeface="Arial" panose="020B0604020202020204" pitchFamily="34" charset="0"/>
              </a:rPr>
              <a:t>,  </a:t>
            </a:r>
            <a:r>
              <a:rPr lang="es-CO" dirty="0">
                <a:latin typeface="Arial" panose="020B0604020202020204" pitchFamily="34" charset="0"/>
                <a:cs typeface="Arial" panose="020B0604020202020204" pitchFamily="34" charset="0"/>
              </a:rPr>
              <a:t>como resultado de la recuperación de los rendimientos financieros generados en el marco del Convenio 299 de 2019.</a:t>
            </a:r>
          </a:p>
          <a:p>
            <a:pPr lvl="0" algn="just"/>
            <a:endParaRPr lang="es-CO" b="1" dirty="0">
              <a:latin typeface="Arial" panose="020B0604020202020204" pitchFamily="34" charset="0"/>
              <a:cs typeface="Arial" panose="020B0604020202020204" pitchFamily="34" charset="0"/>
            </a:endParaRPr>
          </a:p>
          <a:p>
            <a:pPr lvl="0" algn="just"/>
            <a:r>
              <a:rPr lang="es-CO" b="1" dirty="0">
                <a:solidFill>
                  <a:schemeClr val="accent5">
                    <a:lumMod val="75000"/>
                  </a:schemeClr>
                </a:solidFill>
                <a:latin typeface="Arial" panose="020B0604020202020204" pitchFamily="34" charset="0"/>
                <a:cs typeface="Arial" panose="020B0604020202020204" pitchFamily="34" charset="0"/>
              </a:rPr>
              <a:t>SECRETARÍA JURÍDICA DISTRITAL -SJD</a:t>
            </a:r>
            <a:r>
              <a:rPr lang="es-419" b="1" i="1" dirty="0">
                <a:solidFill>
                  <a:schemeClr val="accent5">
                    <a:lumMod val="75000"/>
                  </a:schemeClr>
                </a:solidFill>
                <a:latin typeface="Arial" panose="020B0604020202020204" pitchFamily="34" charset="0"/>
                <a:cs typeface="Arial" panose="020B0604020202020204" pitchFamily="34" charset="0"/>
              </a:rPr>
              <a:t> </a:t>
            </a:r>
          </a:p>
          <a:p>
            <a:pPr algn="just"/>
            <a:r>
              <a:rPr lang="es-CO" sz="2400" b="1" dirty="0">
                <a:latin typeface="Arial" panose="020B0604020202020204" pitchFamily="34" charset="0"/>
                <a:cs typeface="Arial" panose="020B0604020202020204" pitchFamily="34" charset="0"/>
              </a:rPr>
              <a:t>$171,2 </a:t>
            </a:r>
            <a:r>
              <a:rPr lang="es-CO" sz="2400" b="1" dirty="0" err="1">
                <a:latin typeface="Arial" panose="020B0604020202020204" pitchFamily="34" charset="0"/>
                <a:cs typeface="Arial" panose="020B0604020202020204" pitchFamily="34" charset="0"/>
              </a:rPr>
              <a:t>mill</a:t>
            </a:r>
            <a:r>
              <a:rPr lang="es-CO" sz="2400" b="1" dirty="0">
                <a:latin typeface="Arial" panose="020B0604020202020204" pitchFamily="34" charset="0"/>
                <a:cs typeface="Arial" panose="020B0604020202020204" pitchFamily="34" charset="0"/>
              </a:rPr>
              <a:t>, </a:t>
            </a:r>
            <a:r>
              <a:rPr lang="es-CO" dirty="0">
                <a:latin typeface="Arial" panose="020B0604020202020204" pitchFamily="34" charset="0"/>
                <a:cs typeface="Arial" panose="020B0604020202020204" pitchFamily="34" charset="0"/>
              </a:rPr>
              <a:t>por la incorporación en los Estados Financieros de los bienes muebles entregados por la Secretaría General</a:t>
            </a:r>
            <a:endParaRPr lang="es-CO" sz="2000" dirty="0">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B1106F54-6195-B540-A184-753A14525F65}"/>
              </a:ext>
            </a:extLst>
          </p:cNvPr>
          <p:cNvPicPr>
            <a:picLocks noChangeAspect="1"/>
          </p:cNvPicPr>
          <p:nvPr/>
        </p:nvPicPr>
        <p:blipFill rotWithShape="1">
          <a:blip r:embed="rId2">
            <a:extLst>
              <a:ext uri="{28A0092B-C50C-407E-A947-70E740481C1C}">
                <a14:useLocalDpi xmlns:a14="http://schemas.microsoft.com/office/drawing/2010/main" val="0"/>
              </a:ext>
            </a:extLst>
          </a:blip>
          <a:srcRect l="50903" t="2177" r="14978" b="5416"/>
          <a:stretch/>
        </p:blipFill>
        <p:spPr>
          <a:xfrm>
            <a:off x="-13856" y="1302327"/>
            <a:ext cx="2618509" cy="4727863"/>
          </a:xfrm>
          <a:prstGeom prst="rect">
            <a:avLst/>
          </a:prstGeom>
        </p:spPr>
      </p:pic>
      <p:sp>
        <p:nvSpPr>
          <p:cNvPr id="6" name="CuadroTexto 1">
            <a:extLst>
              <a:ext uri="{FF2B5EF4-FFF2-40B4-BE49-F238E27FC236}">
                <a16:creationId xmlns:a16="http://schemas.microsoft.com/office/drawing/2014/main" id="{0A1B4D01-4405-4595-9A08-3C239B469446}"/>
              </a:ext>
            </a:extLst>
          </p:cNvPr>
          <p:cNvSpPr txBox="1"/>
          <p:nvPr/>
        </p:nvSpPr>
        <p:spPr>
          <a:xfrm rot="16200000">
            <a:off x="9594800" y="3788713"/>
            <a:ext cx="4906856" cy="46166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346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AB906CA-1F94-BB47-BCBD-74537A2F4A76}"/>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2929" t="17732" r="1627" b="1735"/>
          <a:stretch/>
        </p:blipFill>
        <p:spPr>
          <a:xfrm>
            <a:off x="0" y="0"/>
            <a:ext cx="12192000" cy="6858000"/>
          </a:xfrm>
          <a:prstGeom prst="rect">
            <a:avLst/>
          </a:prstGeom>
        </p:spPr>
      </p:pic>
      <p:pic>
        <p:nvPicPr>
          <p:cNvPr id="6" name="Imagen 5">
            <a:extLst>
              <a:ext uri="{FF2B5EF4-FFF2-40B4-BE49-F238E27FC236}">
                <a16:creationId xmlns:a16="http://schemas.microsoft.com/office/drawing/2014/main" id="{4A309C72-B786-48DD-A750-67716306D8FB}"/>
              </a:ext>
            </a:extLst>
          </p:cNvPr>
          <p:cNvPicPr>
            <a:picLocks noChangeAspect="1"/>
          </p:cNvPicPr>
          <p:nvPr/>
        </p:nvPicPr>
        <p:blipFill rotWithShape="1">
          <a:blip r:embed="rId3">
            <a:extLst>
              <a:ext uri="{28A0092B-C50C-407E-A947-70E740481C1C}">
                <a14:useLocalDpi xmlns:a14="http://schemas.microsoft.com/office/drawing/2010/main" val="0"/>
              </a:ext>
            </a:extLst>
          </a:blip>
          <a:srcRect t="77333"/>
          <a:stretch/>
        </p:blipFill>
        <p:spPr>
          <a:xfrm flipH="1">
            <a:off x="0" y="2943225"/>
            <a:ext cx="12192000" cy="2349339"/>
          </a:xfrm>
          <a:prstGeom prst="rect">
            <a:avLst/>
          </a:prstGeom>
        </p:spPr>
      </p:pic>
      <p:sp>
        <p:nvSpPr>
          <p:cNvPr id="5" name="CuadroTexto 4">
            <a:extLst>
              <a:ext uri="{FF2B5EF4-FFF2-40B4-BE49-F238E27FC236}">
                <a16:creationId xmlns:a16="http://schemas.microsoft.com/office/drawing/2014/main" id="{43EBC005-3BC5-4CFE-92E5-6F24D22028A7}"/>
              </a:ext>
            </a:extLst>
          </p:cNvPr>
          <p:cNvSpPr txBox="1"/>
          <p:nvPr/>
        </p:nvSpPr>
        <p:spPr>
          <a:xfrm>
            <a:off x="0" y="2794455"/>
            <a:ext cx="8132618" cy="2646878"/>
          </a:xfrm>
          <a:prstGeom prst="rect">
            <a:avLst/>
          </a:prstGeom>
          <a:noFill/>
        </p:spPr>
        <p:txBody>
          <a:bodyPr wrap="square" rtlCol="0">
            <a:spAutoFit/>
          </a:bodyPr>
          <a:lstStyle/>
          <a:p>
            <a:pPr algn="ctr">
              <a:tabLst>
                <a:tab pos="3584575" algn="l"/>
              </a:tabLst>
            </a:pPr>
            <a:r>
              <a:rPr lang="es-ES_tradnl" sz="16200" b="1" dirty="0">
                <a:solidFill>
                  <a:schemeClr val="bg1"/>
                </a:solidFill>
                <a:latin typeface="Arial" charset="0"/>
                <a:ea typeface="Arial" charset="0"/>
                <a:cs typeface="Arial" charset="0"/>
              </a:rPr>
              <a:t>Gracias</a:t>
            </a:r>
          </a:p>
        </p:txBody>
      </p:sp>
      <p:grpSp>
        <p:nvGrpSpPr>
          <p:cNvPr id="9" name="Grupo 8">
            <a:extLst>
              <a:ext uri="{FF2B5EF4-FFF2-40B4-BE49-F238E27FC236}">
                <a16:creationId xmlns:a16="http://schemas.microsoft.com/office/drawing/2014/main" id="{9D7DA7FF-31CE-104A-AE25-9C3727A6BE96}"/>
              </a:ext>
            </a:extLst>
          </p:cNvPr>
          <p:cNvGrpSpPr/>
          <p:nvPr/>
        </p:nvGrpSpPr>
        <p:grpSpPr>
          <a:xfrm>
            <a:off x="8132618" y="2316804"/>
            <a:ext cx="3602179" cy="3602179"/>
            <a:chOff x="9019309" y="540328"/>
            <a:chExt cx="2715491" cy="2715491"/>
          </a:xfrm>
        </p:grpSpPr>
        <p:sp>
          <p:nvSpPr>
            <p:cNvPr id="10" name="Elipse 9">
              <a:extLst>
                <a:ext uri="{FF2B5EF4-FFF2-40B4-BE49-F238E27FC236}">
                  <a16:creationId xmlns:a16="http://schemas.microsoft.com/office/drawing/2014/main" id="{D8FFD9BB-AA33-5641-8AEA-00433CED3422}"/>
                </a:ext>
              </a:extLst>
            </p:cNvPr>
            <p:cNvSpPr/>
            <p:nvPr/>
          </p:nvSpPr>
          <p:spPr>
            <a:xfrm>
              <a:off x="9019309" y="540328"/>
              <a:ext cx="2715491" cy="2715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1" name="Imagen 10">
              <a:extLst>
                <a:ext uri="{FF2B5EF4-FFF2-40B4-BE49-F238E27FC236}">
                  <a16:creationId xmlns:a16="http://schemas.microsoft.com/office/drawing/2014/main" id="{041B102B-DDCD-134A-B7BC-0836992154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1119" y="794738"/>
              <a:ext cx="2250250" cy="1988857"/>
            </a:xfrm>
            <a:prstGeom prst="rect">
              <a:avLst/>
            </a:prstGeom>
          </p:spPr>
        </p:pic>
      </p:grpSp>
    </p:spTree>
    <p:extLst>
      <p:ext uri="{BB962C8B-B14F-4D97-AF65-F5344CB8AC3E}">
        <p14:creationId xmlns:p14="http://schemas.microsoft.com/office/powerpoint/2010/main" val="2174937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B8D2BC5-C04E-493C-A14F-7B1E6457C0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graphicFrame>
        <p:nvGraphicFramePr>
          <p:cNvPr id="7" name="Gráfico 6">
            <a:extLst>
              <a:ext uri="{FF2B5EF4-FFF2-40B4-BE49-F238E27FC236}">
                <a16:creationId xmlns:a16="http://schemas.microsoft.com/office/drawing/2014/main" id="{93395095-D9B2-43C2-8FF5-891BDE6932D5}"/>
              </a:ext>
            </a:extLst>
          </p:cNvPr>
          <p:cNvGraphicFramePr/>
          <p:nvPr>
            <p:extLst>
              <p:ext uri="{D42A27DB-BD31-4B8C-83A1-F6EECF244321}">
                <p14:modId xmlns:p14="http://schemas.microsoft.com/office/powerpoint/2010/main" val="748007861"/>
              </p:ext>
            </p:extLst>
          </p:nvPr>
        </p:nvGraphicFramePr>
        <p:xfrm>
          <a:off x="575956" y="1496292"/>
          <a:ext cx="5824844" cy="421178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redondeado 8">
            <a:extLst>
              <a:ext uri="{FF2B5EF4-FFF2-40B4-BE49-F238E27FC236}">
                <a16:creationId xmlns:a16="http://schemas.microsoft.com/office/drawing/2014/main" id="{D0494702-7963-5A45-B767-2285E316A076}"/>
              </a:ext>
            </a:extLst>
          </p:cNvPr>
          <p:cNvSpPr/>
          <p:nvPr/>
        </p:nvSpPr>
        <p:spPr>
          <a:xfrm>
            <a:off x="217710" y="323694"/>
            <a:ext cx="9901650"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b="1" dirty="0">
                <a:latin typeface="Arial" panose="020B0604020202020204" pitchFamily="34" charset="0"/>
                <a:cs typeface="Arial" panose="020B0604020202020204" pitchFamily="34" charset="0"/>
              </a:rPr>
              <a:t>  </a:t>
            </a:r>
            <a:r>
              <a:rPr lang="es-CO" sz="2800" b="1" dirty="0">
                <a:solidFill>
                  <a:schemeClr val="bg1"/>
                </a:solidFill>
                <a:latin typeface="Arial" panose="020B0604020202020204" pitchFamily="34" charset="0"/>
                <a:cs typeface="Arial" panose="020B0604020202020204" pitchFamily="34" charset="0"/>
              </a:rPr>
              <a:t>COBERTURA DEL CONTROL FISCAL</a:t>
            </a:r>
            <a:endParaRPr lang="es-CO" sz="2800" dirty="0"/>
          </a:p>
        </p:txBody>
      </p:sp>
      <p:sp>
        <p:nvSpPr>
          <p:cNvPr id="9" name="CuadroTexto 1">
            <a:extLst>
              <a:ext uri="{FF2B5EF4-FFF2-40B4-BE49-F238E27FC236}">
                <a16:creationId xmlns:a16="http://schemas.microsoft.com/office/drawing/2014/main" id="{4FF850DC-6C18-6F45-A7FD-705F299BD278}"/>
              </a:ext>
            </a:extLst>
          </p:cNvPr>
          <p:cNvSpPr txBox="1"/>
          <p:nvPr/>
        </p:nvSpPr>
        <p:spPr>
          <a:xfrm>
            <a:off x="3021706" y="1636695"/>
            <a:ext cx="3379094" cy="718578"/>
          </a:xfrm>
          <a:prstGeom prst="rect">
            <a:avLst/>
          </a:prstGeom>
          <a:solidFill>
            <a:srgbClr val="C00000"/>
          </a:solid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CO" sz="2000" b="1" dirty="0">
                <a:solidFill>
                  <a:schemeClr val="bg1"/>
                </a:solidFill>
              </a:rPr>
              <a:t>86,3%</a:t>
            </a:r>
          </a:p>
          <a:p>
            <a:pPr algn="ctr"/>
            <a:r>
              <a:rPr lang="es-CO" sz="2000" b="1" dirty="0">
                <a:solidFill>
                  <a:schemeClr val="bg1"/>
                </a:solidFill>
              </a:rPr>
              <a:t>COBERTURA</a:t>
            </a:r>
          </a:p>
        </p:txBody>
      </p:sp>
      <p:pic>
        <p:nvPicPr>
          <p:cNvPr id="11" name="Imagen 10">
            <a:extLst>
              <a:ext uri="{FF2B5EF4-FFF2-40B4-BE49-F238E27FC236}">
                <a16:creationId xmlns:a16="http://schemas.microsoft.com/office/drawing/2014/main" id="{2B597A0E-CEAD-1849-B661-53F0BBA5C8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0081" y="1636693"/>
            <a:ext cx="4953991" cy="39605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CuadroTexto 1">
            <a:extLst>
              <a:ext uri="{FF2B5EF4-FFF2-40B4-BE49-F238E27FC236}">
                <a16:creationId xmlns:a16="http://schemas.microsoft.com/office/drawing/2014/main" id="{0A1B4D01-4405-4595-9A08-3C239B469446}"/>
              </a:ext>
            </a:extLst>
          </p:cNvPr>
          <p:cNvSpPr txBox="1"/>
          <p:nvPr/>
        </p:nvSpPr>
        <p:spPr>
          <a:xfrm rot="16200000">
            <a:off x="9663812" y="3396673"/>
            <a:ext cx="4906856" cy="46166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1558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8">
            <a:extLst>
              <a:ext uri="{FF2B5EF4-FFF2-40B4-BE49-F238E27FC236}">
                <a16:creationId xmlns:a16="http://schemas.microsoft.com/office/drawing/2014/main" id="{762DB322-E912-4DD4-8FD5-31E2967AEB67}"/>
              </a:ext>
            </a:extLst>
          </p:cNvPr>
          <p:cNvSpPr/>
          <p:nvPr/>
        </p:nvSpPr>
        <p:spPr>
          <a:xfrm>
            <a:off x="217710" y="323694"/>
            <a:ext cx="9901650"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Imagen 2">
            <a:extLst>
              <a:ext uri="{FF2B5EF4-FFF2-40B4-BE49-F238E27FC236}">
                <a16:creationId xmlns:a16="http://schemas.microsoft.com/office/drawing/2014/main" id="{09AA0D04-1DA1-4F92-8BF4-099D33AFD8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sp>
        <p:nvSpPr>
          <p:cNvPr id="4" name="CuadroTexto 3">
            <a:extLst>
              <a:ext uri="{FF2B5EF4-FFF2-40B4-BE49-F238E27FC236}">
                <a16:creationId xmlns:a16="http://schemas.microsoft.com/office/drawing/2014/main" id="{48A36F89-FA4A-49D1-8283-895E90D188A6}"/>
              </a:ext>
            </a:extLst>
          </p:cNvPr>
          <p:cNvSpPr txBox="1"/>
          <p:nvPr/>
        </p:nvSpPr>
        <p:spPr>
          <a:xfrm>
            <a:off x="337824" y="416711"/>
            <a:ext cx="9443486" cy="461665"/>
          </a:xfrm>
          <a:prstGeom prst="rect">
            <a:avLst/>
          </a:prstGeom>
          <a:noFill/>
        </p:spPr>
        <p:txBody>
          <a:bodyPr wrap="square" rtlCol="0">
            <a:spAutoFit/>
          </a:bodyPr>
          <a:lstStyle/>
          <a:p>
            <a:r>
              <a:rPr lang="es-ES" sz="2400" b="1" dirty="0">
                <a:solidFill>
                  <a:schemeClr val="bg1"/>
                </a:solidFill>
                <a:latin typeface="Arial" panose="020B0604020202020204" pitchFamily="34" charset="0"/>
                <a:cs typeface="Arial" panose="020B0604020202020204" pitchFamily="34" charset="0"/>
              </a:rPr>
              <a:t>TOTAL AUDITORÍAS PLAN DE AUDITORÍA DISTRITAL PAD 2020</a:t>
            </a:r>
            <a:endParaRPr lang="es-CO" sz="2400" b="1" dirty="0">
              <a:solidFill>
                <a:schemeClr val="bg1"/>
              </a:solidFill>
              <a:latin typeface="Arial" panose="020B0604020202020204" pitchFamily="34" charset="0"/>
              <a:cs typeface="Arial" panose="020B0604020202020204" pitchFamily="34" charset="0"/>
            </a:endParaRPr>
          </a:p>
        </p:txBody>
      </p:sp>
      <p:graphicFrame>
        <p:nvGraphicFramePr>
          <p:cNvPr id="11" name="Diagrama 10">
            <a:extLst>
              <a:ext uri="{FF2B5EF4-FFF2-40B4-BE49-F238E27FC236}">
                <a16:creationId xmlns:a16="http://schemas.microsoft.com/office/drawing/2014/main" id="{CA5618E4-D7E4-4994-91F3-04A338150E0C}"/>
              </a:ext>
            </a:extLst>
          </p:cNvPr>
          <p:cNvGraphicFramePr/>
          <p:nvPr>
            <p:extLst>
              <p:ext uri="{D42A27DB-BD31-4B8C-83A1-F6EECF244321}">
                <p14:modId xmlns:p14="http://schemas.microsoft.com/office/powerpoint/2010/main" val="3631508594"/>
              </p:ext>
            </p:extLst>
          </p:nvPr>
        </p:nvGraphicFramePr>
        <p:xfrm>
          <a:off x="531788" y="1093695"/>
          <a:ext cx="5772804" cy="4896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uadroTexto 11">
            <a:extLst>
              <a:ext uri="{FF2B5EF4-FFF2-40B4-BE49-F238E27FC236}">
                <a16:creationId xmlns:a16="http://schemas.microsoft.com/office/drawing/2014/main" id="{BEF26376-91A3-4CB3-AE4A-F9DA2BF59C3D}"/>
              </a:ext>
            </a:extLst>
          </p:cNvPr>
          <p:cNvSpPr txBox="1"/>
          <p:nvPr/>
        </p:nvSpPr>
        <p:spPr>
          <a:xfrm>
            <a:off x="434806" y="3092253"/>
            <a:ext cx="2072867" cy="1261884"/>
          </a:xfrm>
          <a:prstGeom prst="rect">
            <a:avLst/>
          </a:prstGeom>
          <a:noFill/>
        </p:spPr>
        <p:txBody>
          <a:bodyPr wrap="square" rtlCol="0">
            <a:spAutoFit/>
          </a:bodyPr>
          <a:lstStyle/>
          <a:p>
            <a:pPr algn="ctr"/>
            <a:r>
              <a:rPr lang="es-C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TOTAL</a:t>
            </a:r>
          </a:p>
          <a:p>
            <a:pPr algn="ctr"/>
            <a:r>
              <a:rPr lang="es-CO"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AUDITORÍAS</a:t>
            </a:r>
          </a:p>
          <a:p>
            <a:pPr algn="ctr"/>
            <a:r>
              <a:rPr lang="es-CO"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232</a:t>
            </a:r>
          </a:p>
        </p:txBody>
      </p:sp>
      <p:pic>
        <p:nvPicPr>
          <p:cNvPr id="6" name="Imagen 5">
            <a:extLst>
              <a:ext uri="{FF2B5EF4-FFF2-40B4-BE49-F238E27FC236}">
                <a16:creationId xmlns:a16="http://schemas.microsoft.com/office/drawing/2014/main" id="{08B9D1FC-0CEB-9F47-B274-AA8EBFB5A905}"/>
              </a:ext>
            </a:extLst>
          </p:cNvPr>
          <p:cNvPicPr>
            <a:picLocks noChangeAspect="1"/>
          </p:cNvPicPr>
          <p:nvPr/>
        </p:nvPicPr>
        <p:blipFill rotWithShape="1">
          <a:blip r:embed="rId8">
            <a:extLst>
              <a:ext uri="{28A0092B-C50C-407E-A947-70E740481C1C}">
                <a14:useLocalDpi xmlns:a14="http://schemas.microsoft.com/office/drawing/2010/main" val="0"/>
              </a:ext>
            </a:extLst>
          </a:blip>
          <a:srcRect l="1" t="4392" r="11771" b="1749"/>
          <a:stretch/>
        </p:blipFill>
        <p:spPr>
          <a:xfrm>
            <a:off x="6096000" y="1532417"/>
            <a:ext cx="5666236" cy="40925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uadroTexto 1">
            <a:extLst>
              <a:ext uri="{FF2B5EF4-FFF2-40B4-BE49-F238E27FC236}">
                <a16:creationId xmlns:a16="http://schemas.microsoft.com/office/drawing/2014/main" id="{0A1B4D01-4405-4595-9A08-3C239B469446}"/>
              </a:ext>
            </a:extLst>
          </p:cNvPr>
          <p:cNvSpPr txBox="1"/>
          <p:nvPr/>
        </p:nvSpPr>
        <p:spPr>
          <a:xfrm rot="16200000">
            <a:off x="9636266" y="3422030"/>
            <a:ext cx="4906856" cy="46166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4240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9AA0D04-1DA1-4F92-8BF4-099D33AFD8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sp>
        <p:nvSpPr>
          <p:cNvPr id="5" name="CuadroTexto 4"/>
          <p:cNvSpPr txBox="1"/>
          <p:nvPr/>
        </p:nvSpPr>
        <p:spPr>
          <a:xfrm>
            <a:off x="4959927" y="1515277"/>
            <a:ext cx="6747166" cy="1938992"/>
          </a:xfrm>
          <a:prstGeom prst="rect">
            <a:avLst/>
          </a:prstGeom>
          <a:noFill/>
        </p:spPr>
        <p:txBody>
          <a:bodyPr wrap="square" rtlCol="0">
            <a:spAutoFit/>
          </a:bodyPr>
          <a:lstStyle/>
          <a:p>
            <a:r>
              <a:rPr lang="es-CO" sz="4000" b="1" dirty="0">
                <a:solidFill>
                  <a:schemeClr val="accent5">
                    <a:lumMod val="50000"/>
                  </a:schemeClr>
                </a:solidFill>
              </a:rPr>
              <a:t>1.998</a:t>
            </a:r>
            <a:r>
              <a:rPr lang="es-CO" sz="2400" dirty="0">
                <a:solidFill>
                  <a:schemeClr val="accent5">
                    <a:lumMod val="50000"/>
                  </a:schemeClr>
                </a:solidFill>
              </a:rPr>
              <a:t> </a:t>
            </a:r>
            <a:r>
              <a:rPr lang="es-CO" sz="2400" dirty="0"/>
              <a:t>Hallazgos Administrativos</a:t>
            </a:r>
          </a:p>
          <a:p>
            <a:r>
              <a:rPr lang="es-CO" sz="4000" b="1" dirty="0">
                <a:solidFill>
                  <a:schemeClr val="accent5">
                    <a:lumMod val="50000"/>
                  </a:schemeClr>
                </a:solidFill>
              </a:rPr>
              <a:t>907 </a:t>
            </a:r>
            <a:r>
              <a:rPr lang="es-CO" sz="2200" dirty="0"/>
              <a:t>Hallazgos con presunta incidencia Disciplinaria</a:t>
            </a:r>
          </a:p>
          <a:p>
            <a:r>
              <a:rPr lang="es-CO" sz="4000" b="1" dirty="0">
                <a:solidFill>
                  <a:schemeClr val="accent5">
                    <a:lumMod val="50000"/>
                  </a:schemeClr>
                </a:solidFill>
              </a:rPr>
              <a:t>56</a:t>
            </a:r>
            <a:r>
              <a:rPr lang="es-CO" sz="4000" b="1" dirty="0"/>
              <a:t> </a:t>
            </a:r>
            <a:r>
              <a:rPr lang="es-CO" sz="2400" dirty="0"/>
              <a:t>Hallazgos con presunta incidencia Penal</a:t>
            </a:r>
            <a:endParaRPr lang="es-CO" sz="2000" dirty="0"/>
          </a:p>
        </p:txBody>
      </p:sp>
      <p:sp>
        <p:nvSpPr>
          <p:cNvPr id="6" name="Rectángulo redondeado 8">
            <a:extLst>
              <a:ext uri="{FF2B5EF4-FFF2-40B4-BE49-F238E27FC236}">
                <a16:creationId xmlns:a16="http://schemas.microsoft.com/office/drawing/2014/main" id="{57A670B5-EF7C-F04F-9B0E-EFC6BCD7409D}"/>
              </a:ext>
            </a:extLst>
          </p:cNvPr>
          <p:cNvSpPr/>
          <p:nvPr/>
        </p:nvSpPr>
        <p:spPr>
          <a:xfrm>
            <a:off x="217710" y="323694"/>
            <a:ext cx="9901650"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b="1" dirty="0">
                <a:solidFill>
                  <a:schemeClr val="bg1"/>
                </a:solidFill>
                <a:latin typeface="Arial" panose="020B0604020202020204" pitchFamily="34" charset="0"/>
                <a:cs typeface="Arial" panose="020B0604020202020204" pitchFamily="34" charset="0"/>
              </a:rPr>
              <a:t>  HALLAZGOS DE AUDITORÍA</a:t>
            </a:r>
          </a:p>
        </p:txBody>
      </p:sp>
      <p:sp>
        <p:nvSpPr>
          <p:cNvPr id="7" name="CuadroTexto 6">
            <a:extLst>
              <a:ext uri="{FF2B5EF4-FFF2-40B4-BE49-F238E27FC236}">
                <a16:creationId xmlns:a16="http://schemas.microsoft.com/office/drawing/2014/main" id="{406E0CBA-9CA4-F14E-A2AB-8AAA9CB215DC}"/>
              </a:ext>
            </a:extLst>
          </p:cNvPr>
          <p:cNvSpPr txBox="1"/>
          <p:nvPr/>
        </p:nvSpPr>
        <p:spPr>
          <a:xfrm>
            <a:off x="4807527" y="3807042"/>
            <a:ext cx="6899566" cy="1631216"/>
          </a:xfrm>
          <a:prstGeom prst="rect">
            <a:avLst/>
          </a:prstGeom>
          <a:noFill/>
        </p:spPr>
        <p:txBody>
          <a:bodyPr wrap="square" rtlCol="0">
            <a:spAutoFit/>
          </a:bodyPr>
          <a:lstStyle/>
          <a:p>
            <a:pPr algn="ctr"/>
            <a:r>
              <a:rPr lang="es-CO" sz="2800" dirty="0">
                <a:latin typeface="Arial" panose="020B0604020202020204" pitchFamily="34" charset="0"/>
                <a:cs typeface="Arial" panose="020B0604020202020204" pitchFamily="34" charset="0"/>
              </a:rPr>
              <a:t>289 HALLAZGOS FISCALES EN CUANTIA DE </a:t>
            </a:r>
            <a:r>
              <a:rPr lang="es-CO" sz="3600" b="1" dirty="0">
                <a:latin typeface="Arial" panose="020B0604020202020204" pitchFamily="34" charset="0"/>
                <a:cs typeface="Arial" panose="020B0604020202020204" pitchFamily="34" charset="0"/>
              </a:rPr>
              <a:t>$563.553,9 MILLLONES</a:t>
            </a:r>
            <a:endParaRPr lang="es-CO" sz="2800" b="1" dirty="0"/>
          </a:p>
        </p:txBody>
      </p:sp>
      <p:sp>
        <p:nvSpPr>
          <p:cNvPr id="8" name="Rectángulo 7">
            <a:extLst>
              <a:ext uri="{FF2B5EF4-FFF2-40B4-BE49-F238E27FC236}">
                <a16:creationId xmlns:a16="http://schemas.microsoft.com/office/drawing/2014/main" id="{4A7D9886-0976-EF44-8BA3-182C51E55C38}"/>
              </a:ext>
            </a:extLst>
          </p:cNvPr>
          <p:cNvSpPr/>
          <p:nvPr/>
        </p:nvSpPr>
        <p:spPr>
          <a:xfrm>
            <a:off x="4959927" y="3708250"/>
            <a:ext cx="6747166" cy="18288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a:extLst>
              <a:ext uri="{FF2B5EF4-FFF2-40B4-BE49-F238E27FC236}">
                <a16:creationId xmlns:a16="http://schemas.microsoft.com/office/drawing/2014/main" id="{DA04DB44-97FE-C440-A820-42B79DA1E7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761" r="17474"/>
          <a:stretch/>
        </p:blipFill>
        <p:spPr>
          <a:xfrm>
            <a:off x="441608" y="1515277"/>
            <a:ext cx="3964138" cy="40217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uadroTexto 1">
            <a:extLst>
              <a:ext uri="{FF2B5EF4-FFF2-40B4-BE49-F238E27FC236}">
                <a16:creationId xmlns:a16="http://schemas.microsoft.com/office/drawing/2014/main" id="{0A1B4D01-4405-4595-9A08-3C239B469446}"/>
              </a:ext>
            </a:extLst>
          </p:cNvPr>
          <p:cNvSpPr txBox="1"/>
          <p:nvPr/>
        </p:nvSpPr>
        <p:spPr>
          <a:xfrm rot="16200000">
            <a:off x="9507740" y="3576210"/>
            <a:ext cx="4906856" cy="46166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5948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8">
            <a:extLst>
              <a:ext uri="{FF2B5EF4-FFF2-40B4-BE49-F238E27FC236}">
                <a16:creationId xmlns:a16="http://schemas.microsoft.com/office/drawing/2014/main" id="{762DB322-E912-4DD4-8FD5-31E2967AEB67}"/>
              </a:ext>
            </a:extLst>
          </p:cNvPr>
          <p:cNvSpPr/>
          <p:nvPr/>
        </p:nvSpPr>
        <p:spPr>
          <a:xfrm>
            <a:off x="217710" y="208218"/>
            <a:ext cx="10119360"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Imagen 2">
            <a:extLst>
              <a:ext uri="{FF2B5EF4-FFF2-40B4-BE49-F238E27FC236}">
                <a16:creationId xmlns:a16="http://schemas.microsoft.com/office/drawing/2014/main" id="{09AA0D04-1DA1-4F92-8BF4-099D33AFD8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sp>
        <p:nvSpPr>
          <p:cNvPr id="4" name="CuadroTexto 3">
            <a:extLst>
              <a:ext uri="{FF2B5EF4-FFF2-40B4-BE49-F238E27FC236}">
                <a16:creationId xmlns:a16="http://schemas.microsoft.com/office/drawing/2014/main" id="{BC1CA10E-EB9C-4CAF-8D26-F726C2716912}"/>
              </a:ext>
            </a:extLst>
          </p:cNvPr>
          <p:cNvSpPr txBox="1"/>
          <p:nvPr/>
        </p:nvSpPr>
        <p:spPr>
          <a:xfrm>
            <a:off x="120642" y="301236"/>
            <a:ext cx="5016373" cy="461665"/>
          </a:xfrm>
          <a:prstGeom prst="rect">
            <a:avLst/>
          </a:prstGeom>
          <a:noFill/>
        </p:spPr>
        <p:txBody>
          <a:bodyPr wrap="none" rtlCol="0">
            <a:spAutoFit/>
          </a:bodyPr>
          <a:lstStyle/>
          <a:p>
            <a:r>
              <a:rPr lang="es-CO" sz="2400" b="1" dirty="0">
                <a:solidFill>
                  <a:schemeClr val="bg1"/>
                </a:solidFill>
                <a:latin typeface="Arial" panose="020B0604020202020204" pitchFamily="34" charset="0"/>
                <a:cs typeface="Arial" panose="020B0604020202020204" pitchFamily="34" charset="0"/>
              </a:rPr>
              <a:t>  FENECIMIENTO DE LA CUENTA</a:t>
            </a:r>
          </a:p>
        </p:txBody>
      </p:sp>
      <p:sp>
        <p:nvSpPr>
          <p:cNvPr id="5" name="Rectángulo 4">
            <a:extLst>
              <a:ext uri="{FF2B5EF4-FFF2-40B4-BE49-F238E27FC236}">
                <a16:creationId xmlns:a16="http://schemas.microsoft.com/office/drawing/2014/main" id="{7653204D-20E2-41F9-838B-10F219514721}"/>
              </a:ext>
            </a:extLst>
          </p:cNvPr>
          <p:cNvSpPr/>
          <p:nvPr/>
        </p:nvSpPr>
        <p:spPr>
          <a:xfrm>
            <a:off x="2628957" y="3361894"/>
            <a:ext cx="5428201" cy="461665"/>
          </a:xfrm>
          <a:prstGeom prst="rect">
            <a:avLst/>
          </a:prstGeom>
          <a:solidFill>
            <a:schemeClr val="accent1">
              <a:lumMod val="50000"/>
            </a:schemeClr>
          </a:solidFill>
        </p:spPr>
        <p:txBody>
          <a:bodyPr wrap="square">
            <a:spAutoFit/>
          </a:bodyPr>
          <a:lstStyle/>
          <a:p>
            <a:pPr algn="ctr"/>
            <a:r>
              <a:rPr lang="es-MX"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AUDITORÍAS </a:t>
            </a:r>
            <a:r>
              <a:rPr lang="es-419"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DE REGULARIDAD </a:t>
            </a:r>
          </a:p>
        </p:txBody>
      </p:sp>
      <p:sp>
        <p:nvSpPr>
          <p:cNvPr id="6" name="Flecha derecha 17">
            <a:extLst>
              <a:ext uri="{FF2B5EF4-FFF2-40B4-BE49-F238E27FC236}">
                <a16:creationId xmlns:a16="http://schemas.microsoft.com/office/drawing/2014/main" id="{8F91F904-2577-4245-93D4-69A170860F3E}"/>
              </a:ext>
            </a:extLst>
          </p:cNvPr>
          <p:cNvSpPr/>
          <p:nvPr/>
        </p:nvSpPr>
        <p:spPr>
          <a:xfrm rot="5400000">
            <a:off x="5201169" y="1843735"/>
            <a:ext cx="409820" cy="2252133"/>
          </a:xfrm>
          <a:prstGeom prst="rightArrow">
            <a:avLst>
              <a:gd name="adj1" fmla="val 50000"/>
              <a:gd name="adj2" fmla="val 585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endParaRPr lang="es-CO" sz="1000" b="1" dirty="0">
              <a:solidFill>
                <a:schemeClr val="tx1"/>
              </a:solidFill>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id="{5E05A888-BA64-44CC-94AC-A6304CFDBF09}"/>
              </a:ext>
            </a:extLst>
          </p:cNvPr>
          <p:cNvSpPr/>
          <p:nvPr/>
        </p:nvSpPr>
        <p:spPr>
          <a:xfrm>
            <a:off x="367233" y="1158579"/>
            <a:ext cx="10348391" cy="1200329"/>
          </a:xfrm>
          <a:prstGeom prst="rect">
            <a:avLst/>
          </a:prstGeom>
        </p:spPr>
        <p:txBody>
          <a:bodyPr wrap="square">
            <a:spAutoFit/>
          </a:bodyPr>
          <a:lstStyle/>
          <a:p>
            <a:pPr algn="just"/>
            <a:r>
              <a:rPr lang="es-MX" dirty="0">
                <a:solidFill>
                  <a:srgbClr val="000000"/>
                </a:solidFill>
                <a:latin typeface="ArialMT"/>
              </a:rPr>
              <a:t>La Contraloría </a:t>
            </a:r>
            <a:r>
              <a:rPr lang="es-MX" dirty="0">
                <a:solidFill>
                  <a:srgbClr val="383838"/>
                </a:solidFill>
                <a:latin typeface="ArialMT"/>
              </a:rPr>
              <a:t>de Bogotá, D.C. </a:t>
            </a:r>
            <a:r>
              <a:rPr lang="es-MX" dirty="0">
                <a:solidFill>
                  <a:srgbClr val="000000"/>
                </a:solidFill>
                <a:latin typeface="ArialMT"/>
              </a:rPr>
              <a:t>por mandato constitucional, tiene el deber de revisar y fenecer las cuentas que han de llevar los responsables del erario y determinar el grado de eficiencia, eficacia y economía con que hayan obrado, esta función se cumple mediante la práctica de las auditorías de </a:t>
            </a:r>
            <a:r>
              <a:rPr lang="es-CO" dirty="0">
                <a:solidFill>
                  <a:srgbClr val="000000"/>
                </a:solidFill>
                <a:latin typeface="ArialMT"/>
              </a:rPr>
              <a:t>regularidad.</a:t>
            </a:r>
            <a:endParaRPr lang="es-CO" dirty="0"/>
          </a:p>
        </p:txBody>
      </p:sp>
      <p:graphicFrame>
        <p:nvGraphicFramePr>
          <p:cNvPr id="8" name="Tabla 7">
            <a:extLst>
              <a:ext uri="{FF2B5EF4-FFF2-40B4-BE49-F238E27FC236}">
                <a16:creationId xmlns:a16="http://schemas.microsoft.com/office/drawing/2014/main" id="{9F0F2721-124A-4631-84E9-C429C002336B}"/>
              </a:ext>
            </a:extLst>
          </p:cNvPr>
          <p:cNvGraphicFramePr>
            <a:graphicFrameLocks noGrp="1"/>
          </p:cNvGraphicFramePr>
          <p:nvPr/>
        </p:nvGraphicFramePr>
        <p:xfrm>
          <a:off x="2612482" y="3874246"/>
          <a:ext cx="5428201" cy="944880"/>
        </p:xfrm>
        <a:graphic>
          <a:graphicData uri="http://schemas.openxmlformats.org/drawingml/2006/table">
            <a:tbl>
              <a:tblPr firstRow="1" bandRow="1">
                <a:tableStyleId>{5C22544A-7EE6-4342-B048-85BDC9FD1C3A}</a:tableStyleId>
              </a:tblPr>
              <a:tblGrid>
                <a:gridCol w="1133367">
                  <a:extLst>
                    <a:ext uri="{9D8B030D-6E8A-4147-A177-3AD203B41FA5}">
                      <a16:colId xmlns:a16="http://schemas.microsoft.com/office/drawing/2014/main" val="3864296874"/>
                    </a:ext>
                  </a:extLst>
                </a:gridCol>
                <a:gridCol w="1389710">
                  <a:extLst>
                    <a:ext uri="{9D8B030D-6E8A-4147-A177-3AD203B41FA5}">
                      <a16:colId xmlns:a16="http://schemas.microsoft.com/office/drawing/2014/main" val="666175293"/>
                    </a:ext>
                  </a:extLst>
                </a:gridCol>
                <a:gridCol w="1457325">
                  <a:extLst>
                    <a:ext uri="{9D8B030D-6E8A-4147-A177-3AD203B41FA5}">
                      <a16:colId xmlns:a16="http://schemas.microsoft.com/office/drawing/2014/main" val="2158216956"/>
                    </a:ext>
                  </a:extLst>
                </a:gridCol>
                <a:gridCol w="1447799">
                  <a:extLst>
                    <a:ext uri="{9D8B030D-6E8A-4147-A177-3AD203B41FA5}">
                      <a16:colId xmlns:a16="http://schemas.microsoft.com/office/drawing/2014/main" val="3402356610"/>
                    </a:ext>
                  </a:extLst>
                </a:gridCol>
              </a:tblGrid>
              <a:tr h="462755">
                <a:tc>
                  <a:txBody>
                    <a:bodyPr/>
                    <a:lstStyle/>
                    <a:p>
                      <a:pPr algn="ctr"/>
                      <a:r>
                        <a:rPr lang="es-CO" sz="1200" dirty="0">
                          <a:latin typeface="Arial" panose="020B0604020202020204" pitchFamily="34" charset="0"/>
                          <a:cs typeface="Arial" panose="020B0604020202020204" pitchFamily="34" charset="0"/>
                        </a:rPr>
                        <a:t>VIGENCIA</a:t>
                      </a:r>
                    </a:p>
                  </a:txBody>
                  <a:tcPr anchor="ctr">
                    <a:solidFill>
                      <a:srgbClr val="0070C0"/>
                    </a:solidFill>
                  </a:tcPr>
                </a:tc>
                <a:tc>
                  <a:txBody>
                    <a:bodyPr/>
                    <a:lstStyle/>
                    <a:p>
                      <a:pPr algn="ctr"/>
                      <a:r>
                        <a:rPr lang="es-CO" sz="1200" dirty="0">
                          <a:latin typeface="Arial" panose="020B0604020202020204" pitchFamily="34" charset="0"/>
                          <a:cs typeface="Arial" panose="020B0604020202020204" pitchFamily="34" charset="0"/>
                        </a:rPr>
                        <a:t>TOTAL AUDITORÍAS</a:t>
                      </a:r>
                      <a:r>
                        <a:rPr lang="es-CO" sz="1200" baseline="0" dirty="0">
                          <a:latin typeface="Arial" panose="020B0604020202020204" pitchFamily="34" charset="0"/>
                          <a:cs typeface="Arial" panose="020B0604020202020204" pitchFamily="34" charset="0"/>
                        </a:rPr>
                        <a:t> DE REGULARIDAD</a:t>
                      </a:r>
                      <a:endParaRPr lang="es-CO" sz="1200"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s-CO" sz="1200" dirty="0">
                          <a:latin typeface="Arial" panose="020B0604020202020204" pitchFamily="34" charset="0"/>
                          <a:cs typeface="Arial" panose="020B0604020202020204" pitchFamily="34" charset="0"/>
                        </a:rPr>
                        <a:t>FENECIMIENTO CUENTA</a:t>
                      </a:r>
                    </a:p>
                  </a:txBody>
                  <a:tcPr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200" dirty="0">
                          <a:latin typeface="Arial" panose="020B0604020202020204" pitchFamily="34" charset="0"/>
                          <a:cs typeface="Arial" panose="020B0604020202020204" pitchFamily="34" charset="0"/>
                        </a:rPr>
                        <a:t>NO FENECIMIENTO CUENTA</a:t>
                      </a:r>
                    </a:p>
                  </a:txBody>
                  <a:tcPr anchor="ctr">
                    <a:solidFill>
                      <a:srgbClr val="0070C0"/>
                    </a:solidFill>
                  </a:tcPr>
                </a:tc>
                <a:extLst>
                  <a:ext uri="{0D108BD9-81ED-4DB2-BD59-A6C34878D82A}">
                    <a16:rowId xmlns:a16="http://schemas.microsoft.com/office/drawing/2014/main" val="1133672590"/>
                  </a:ext>
                </a:extLst>
              </a:tr>
              <a:tr h="295973">
                <a:tc>
                  <a:txBody>
                    <a:bodyPr/>
                    <a:lstStyle/>
                    <a:p>
                      <a:pPr algn="ctr"/>
                      <a:r>
                        <a:rPr lang="es-CO" sz="1400" dirty="0">
                          <a:latin typeface="Arial" panose="020B0604020202020204" pitchFamily="34" charset="0"/>
                          <a:cs typeface="Arial" panose="020B0604020202020204" pitchFamily="34" charset="0"/>
                        </a:rPr>
                        <a:t>Oct 2020</a:t>
                      </a:r>
                    </a:p>
                  </a:txBody>
                  <a:tcPr/>
                </a:tc>
                <a:tc>
                  <a:txBody>
                    <a:bodyPr/>
                    <a:lstStyle/>
                    <a:p>
                      <a:pPr algn="ctr"/>
                      <a:r>
                        <a:rPr lang="es-CO" sz="1400" dirty="0">
                          <a:latin typeface="Arial" panose="020B0604020202020204" pitchFamily="34" charset="0"/>
                          <a:cs typeface="Arial" panose="020B0604020202020204" pitchFamily="34" charset="0"/>
                        </a:rPr>
                        <a:t>70</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a:latin typeface="Arial" panose="020B0604020202020204" pitchFamily="34" charset="0"/>
                          <a:cs typeface="Arial" panose="020B0604020202020204" pitchFamily="34" charset="0"/>
                        </a:rPr>
                        <a:t>52</a:t>
                      </a:r>
                      <a:endParaRPr lang="es-CO"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400" dirty="0">
                          <a:latin typeface="Arial" panose="020B0604020202020204" pitchFamily="34" charset="0"/>
                          <a:cs typeface="Arial" panose="020B0604020202020204" pitchFamily="34" charset="0"/>
                        </a:rPr>
                        <a:t>18</a:t>
                      </a:r>
                      <a:endParaRPr lang="es-CO"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36677430"/>
                  </a:ext>
                </a:extLst>
              </a:tr>
            </a:tbl>
          </a:graphicData>
        </a:graphic>
      </p:graphicFrame>
      <p:sp>
        <p:nvSpPr>
          <p:cNvPr id="12" name="CuadroTexto 11">
            <a:extLst>
              <a:ext uri="{FF2B5EF4-FFF2-40B4-BE49-F238E27FC236}">
                <a16:creationId xmlns:a16="http://schemas.microsoft.com/office/drawing/2014/main" id="{6C785A57-7684-4DF4-AF2E-43E27E27E9FA}"/>
              </a:ext>
            </a:extLst>
          </p:cNvPr>
          <p:cNvSpPr txBox="1"/>
          <p:nvPr/>
        </p:nvSpPr>
        <p:spPr>
          <a:xfrm>
            <a:off x="5541428" y="4819527"/>
            <a:ext cx="587020" cy="369332"/>
          </a:xfrm>
          <a:prstGeom prst="rect">
            <a:avLst/>
          </a:prstGeom>
          <a:noFill/>
        </p:spPr>
        <p:txBody>
          <a:bodyPr wrap="none" rtlCol="0">
            <a:spAutoFit/>
          </a:bodyPr>
          <a:lstStyle/>
          <a:p>
            <a:r>
              <a:rPr lang="es-CO" b="1" dirty="0">
                <a:effectLst>
                  <a:outerShdw blurRad="38100" dist="38100" dir="2700000" algn="tl">
                    <a:srgbClr val="000000">
                      <a:alpha val="43137"/>
                    </a:srgbClr>
                  </a:outerShdw>
                </a:effectLst>
              </a:rPr>
              <a:t>74%</a:t>
            </a:r>
          </a:p>
        </p:txBody>
      </p:sp>
      <p:sp>
        <p:nvSpPr>
          <p:cNvPr id="13" name="CuadroTexto 12">
            <a:extLst>
              <a:ext uri="{FF2B5EF4-FFF2-40B4-BE49-F238E27FC236}">
                <a16:creationId xmlns:a16="http://schemas.microsoft.com/office/drawing/2014/main" id="{67B2223D-FB11-4493-BF8E-597793DE93FD}"/>
              </a:ext>
            </a:extLst>
          </p:cNvPr>
          <p:cNvSpPr txBox="1"/>
          <p:nvPr/>
        </p:nvSpPr>
        <p:spPr>
          <a:xfrm>
            <a:off x="6983520" y="4801531"/>
            <a:ext cx="587020" cy="369332"/>
          </a:xfrm>
          <a:prstGeom prst="rect">
            <a:avLst/>
          </a:prstGeom>
          <a:noFill/>
        </p:spPr>
        <p:txBody>
          <a:bodyPr wrap="none" rtlCol="0">
            <a:spAutoFit/>
          </a:bodyPr>
          <a:lstStyle/>
          <a:p>
            <a:r>
              <a:rPr lang="es-CO" b="1" dirty="0">
                <a:effectLst>
                  <a:outerShdw blurRad="38100" dist="38100" dir="2700000" algn="tl">
                    <a:srgbClr val="000000">
                      <a:alpha val="43137"/>
                    </a:srgbClr>
                  </a:outerShdw>
                </a:effectLst>
              </a:rPr>
              <a:t>26%</a:t>
            </a:r>
          </a:p>
        </p:txBody>
      </p:sp>
      <p:sp>
        <p:nvSpPr>
          <p:cNvPr id="11" name="CuadroTexto 1">
            <a:extLst>
              <a:ext uri="{FF2B5EF4-FFF2-40B4-BE49-F238E27FC236}">
                <a16:creationId xmlns:a16="http://schemas.microsoft.com/office/drawing/2014/main" id="{0A1B4D01-4405-4595-9A08-3C239B469446}"/>
              </a:ext>
            </a:extLst>
          </p:cNvPr>
          <p:cNvSpPr txBox="1"/>
          <p:nvPr/>
        </p:nvSpPr>
        <p:spPr>
          <a:xfrm rot="16200000">
            <a:off x="9488150" y="3517345"/>
            <a:ext cx="4906856" cy="46166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11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0C9479F-24FA-DB48-846D-233B8C62F56B}"/>
              </a:ext>
            </a:extLst>
          </p:cNvPr>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4895" t="20989" r="3438" b="1666"/>
          <a:stretch/>
        </p:blipFill>
        <p:spPr>
          <a:xfrm>
            <a:off x="0" y="0"/>
            <a:ext cx="12192000" cy="6858000"/>
          </a:xfrm>
          <a:prstGeom prst="rect">
            <a:avLst/>
          </a:prstGeom>
        </p:spPr>
      </p:pic>
      <p:pic>
        <p:nvPicPr>
          <p:cNvPr id="3" name="Imagen 2">
            <a:extLst>
              <a:ext uri="{FF2B5EF4-FFF2-40B4-BE49-F238E27FC236}">
                <a16:creationId xmlns:a16="http://schemas.microsoft.com/office/drawing/2014/main" id="{09AA0D04-1DA1-4F92-8BF4-099D33AFD8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24"/>
          <a:stretch/>
        </p:blipFill>
        <p:spPr>
          <a:xfrm>
            <a:off x="6450838" y="4784998"/>
            <a:ext cx="5477925" cy="703619"/>
          </a:xfrm>
          <a:prstGeom prst="rect">
            <a:avLst/>
          </a:prstGeom>
        </p:spPr>
      </p:pic>
      <p:pic>
        <p:nvPicPr>
          <p:cNvPr id="4" name="Imagen 3">
            <a:extLst>
              <a:ext uri="{FF2B5EF4-FFF2-40B4-BE49-F238E27FC236}">
                <a16:creationId xmlns:a16="http://schemas.microsoft.com/office/drawing/2014/main" id="{48E27EF3-8E6C-4AD3-B34C-B97B9DB43ECC}"/>
              </a:ext>
            </a:extLst>
          </p:cNvPr>
          <p:cNvPicPr>
            <a:picLocks noChangeAspect="1"/>
          </p:cNvPicPr>
          <p:nvPr/>
        </p:nvPicPr>
        <p:blipFill rotWithShape="1">
          <a:blip r:embed="rId4">
            <a:extLst>
              <a:ext uri="{28A0092B-C50C-407E-A947-70E740481C1C}">
                <a14:useLocalDpi xmlns:a14="http://schemas.microsoft.com/office/drawing/2010/main" val="0"/>
              </a:ext>
            </a:extLst>
          </a:blip>
          <a:srcRect t="77333"/>
          <a:stretch/>
        </p:blipFill>
        <p:spPr>
          <a:xfrm flipH="1">
            <a:off x="-13855" y="2454471"/>
            <a:ext cx="12205855" cy="2231137"/>
          </a:xfrm>
          <a:prstGeom prst="rect">
            <a:avLst/>
          </a:prstGeom>
        </p:spPr>
      </p:pic>
      <p:sp>
        <p:nvSpPr>
          <p:cNvPr id="5" name="CuadroTexto 4">
            <a:extLst>
              <a:ext uri="{FF2B5EF4-FFF2-40B4-BE49-F238E27FC236}">
                <a16:creationId xmlns:a16="http://schemas.microsoft.com/office/drawing/2014/main" id="{5B1381C0-7153-4CA2-A2AD-CBBA6D5DBCEF}"/>
              </a:ext>
            </a:extLst>
          </p:cNvPr>
          <p:cNvSpPr txBox="1"/>
          <p:nvPr/>
        </p:nvSpPr>
        <p:spPr>
          <a:xfrm>
            <a:off x="253335" y="2785209"/>
            <a:ext cx="8308774"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s-CO" sz="3200" b="1" dirty="0">
                <a:solidFill>
                  <a:schemeClr val="bg1"/>
                </a:solidFill>
                <a:latin typeface="Arial" panose="020B0604020202020204" pitchFamily="34" charset="0"/>
                <a:cs typeface="Arial" panose="020B0604020202020204" pitchFamily="34" charset="0"/>
              </a:rPr>
              <a:t>VIGILANCIA DE RECURSOS INVERTIDOS CON OCASIÓN A LA EMERGENCIA SANITARIA (COVID-19)</a:t>
            </a:r>
          </a:p>
        </p:txBody>
      </p:sp>
      <p:grpSp>
        <p:nvGrpSpPr>
          <p:cNvPr id="18" name="Grupo 17">
            <a:extLst>
              <a:ext uri="{FF2B5EF4-FFF2-40B4-BE49-F238E27FC236}">
                <a16:creationId xmlns:a16="http://schemas.microsoft.com/office/drawing/2014/main" id="{3B4678B6-8389-914B-90E2-247B60B20F16}"/>
              </a:ext>
            </a:extLst>
          </p:cNvPr>
          <p:cNvGrpSpPr/>
          <p:nvPr/>
        </p:nvGrpSpPr>
        <p:grpSpPr>
          <a:xfrm>
            <a:off x="9019309" y="282079"/>
            <a:ext cx="2715491" cy="2715491"/>
            <a:chOff x="9019309" y="540328"/>
            <a:chExt cx="2715491" cy="2715491"/>
          </a:xfrm>
        </p:grpSpPr>
        <p:sp>
          <p:nvSpPr>
            <p:cNvPr id="14" name="Elipse 13">
              <a:extLst>
                <a:ext uri="{FF2B5EF4-FFF2-40B4-BE49-F238E27FC236}">
                  <a16:creationId xmlns:a16="http://schemas.microsoft.com/office/drawing/2014/main" id="{7D8343FA-C7C9-E649-BCAA-117950724778}"/>
                </a:ext>
              </a:extLst>
            </p:cNvPr>
            <p:cNvSpPr/>
            <p:nvPr/>
          </p:nvSpPr>
          <p:spPr>
            <a:xfrm>
              <a:off x="9019309" y="540328"/>
              <a:ext cx="2715491" cy="2715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Imagen 16">
              <a:extLst>
                <a:ext uri="{FF2B5EF4-FFF2-40B4-BE49-F238E27FC236}">
                  <a16:creationId xmlns:a16="http://schemas.microsoft.com/office/drawing/2014/main" id="{53670EB2-C535-5A47-97E7-A896E3E7CA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7565" y="716449"/>
              <a:ext cx="2402847" cy="2123728"/>
            </a:xfrm>
            <a:prstGeom prst="rect">
              <a:avLst/>
            </a:prstGeom>
          </p:spPr>
        </p:pic>
      </p:grpSp>
    </p:spTree>
    <p:extLst>
      <p:ext uri="{BB962C8B-B14F-4D97-AF65-F5344CB8AC3E}">
        <p14:creationId xmlns:p14="http://schemas.microsoft.com/office/powerpoint/2010/main" val="3456057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9664" y="461879"/>
            <a:ext cx="6096000" cy="523220"/>
          </a:xfrm>
          <a:prstGeom prst="rect">
            <a:avLst/>
          </a:prstGeom>
        </p:spPr>
        <p:txBody>
          <a:bodyPr>
            <a:spAutoFit/>
          </a:bodyPr>
          <a:lstStyle/>
          <a:p>
            <a:r>
              <a:rPr lang="es-CO" sz="2800" b="1" dirty="0">
                <a:solidFill>
                  <a:schemeClr val="bg1"/>
                </a:solidFill>
                <a:latin typeface="Arial" panose="020B0604020202020204" pitchFamily="34" charset="0"/>
                <a:cs typeface="Arial" panose="020B0604020202020204" pitchFamily="34" charset="0"/>
              </a:rPr>
              <a:t>TEMAS DE IMPACTO</a:t>
            </a:r>
          </a:p>
        </p:txBody>
      </p:sp>
      <p:pic>
        <p:nvPicPr>
          <p:cNvPr id="9" name="Imagen 8">
            <a:extLst>
              <a:ext uri="{FF2B5EF4-FFF2-40B4-BE49-F238E27FC236}">
                <a16:creationId xmlns:a16="http://schemas.microsoft.com/office/drawing/2014/main" id="{7A45F34D-B657-4B7F-A4A1-54FBD47C50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sp>
        <p:nvSpPr>
          <p:cNvPr id="10" name="Rectángulo redondeado 8">
            <a:extLst>
              <a:ext uri="{FF2B5EF4-FFF2-40B4-BE49-F238E27FC236}">
                <a16:creationId xmlns:a16="http://schemas.microsoft.com/office/drawing/2014/main" id="{6D2CA624-DC2A-4218-BE15-EA0CB79963FF}"/>
              </a:ext>
            </a:extLst>
          </p:cNvPr>
          <p:cNvSpPr/>
          <p:nvPr/>
        </p:nvSpPr>
        <p:spPr>
          <a:xfrm>
            <a:off x="350559" y="336658"/>
            <a:ext cx="10119360" cy="703618"/>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3" name="Imagen 12">
            <a:extLst>
              <a:ext uri="{FF2B5EF4-FFF2-40B4-BE49-F238E27FC236}">
                <a16:creationId xmlns:a16="http://schemas.microsoft.com/office/drawing/2014/main" id="{CD3C7FD6-6538-4D80-9C1B-543B1486298B}"/>
              </a:ext>
            </a:extLst>
          </p:cNvPr>
          <p:cNvPicPr>
            <a:picLocks noChangeAspect="1"/>
          </p:cNvPicPr>
          <p:nvPr/>
        </p:nvPicPr>
        <p:blipFill>
          <a:blip r:embed="rId3"/>
          <a:stretch>
            <a:fillRect/>
          </a:stretch>
        </p:blipFill>
        <p:spPr>
          <a:xfrm>
            <a:off x="350559" y="2275226"/>
            <a:ext cx="11201734" cy="2307547"/>
          </a:xfrm>
          <a:prstGeom prst="rect">
            <a:avLst/>
          </a:prstGeom>
        </p:spPr>
      </p:pic>
      <p:sp>
        <p:nvSpPr>
          <p:cNvPr id="3" name="CuadroTexto 2">
            <a:extLst>
              <a:ext uri="{FF2B5EF4-FFF2-40B4-BE49-F238E27FC236}">
                <a16:creationId xmlns:a16="http://schemas.microsoft.com/office/drawing/2014/main" id="{07DEB46E-47C1-E941-A8CF-290B23903315}"/>
              </a:ext>
            </a:extLst>
          </p:cNvPr>
          <p:cNvSpPr txBox="1"/>
          <p:nvPr/>
        </p:nvSpPr>
        <p:spPr>
          <a:xfrm>
            <a:off x="554181" y="383143"/>
            <a:ext cx="9915738" cy="646331"/>
          </a:xfrm>
          <a:prstGeom prst="rect">
            <a:avLst/>
          </a:prstGeom>
          <a:noFill/>
          <a:ln>
            <a:noFill/>
          </a:ln>
        </p:spPr>
        <p:txBody>
          <a:bodyPr wrap="square" rtlCol="0">
            <a:spAutoFit/>
          </a:bodyPr>
          <a:lstStyle/>
          <a:p>
            <a:r>
              <a:rPr lang="es-ES" b="1" dirty="0">
                <a:solidFill>
                  <a:schemeClr val="bg1"/>
                </a:solidFill>
                <a:latin typeface="Arial" panose="020B0604020202020204" pitchFamily="34" charset="0"/>
                <a:cs typeface="Arial" panose="020B0604020202020204" pitchFamily="34" charset="0"/>
              </a:rPr>
              <a:t>CONTRATOS REPORTADOS POR SECTOR RELACIONADOS CON URGENCIA MANIFIESTA (COVID-19)</a:t>
            </a:r>
            <a:endParaRPr lang="es-CO" dirty="0"/>
          </a:p>
        </p:txBody>
      </p:sp>
      <p:sp>
        <p:nvSpPr>
          <p:cNvPr id="7" name="CuadroTexto 1">
            <a:extLst>
              <a:ext uri="{FF2B5EF4-FFF2-40B4-BE49-F238E27FC236}">
                <a16:creationId xmlns:a16="http://schemas.microsoft.com/office/drawing/2014/main" id="{0A1B4D01-4405-4595-9A08-3C239B469446}"/>
              </a:ext>
            </a:extLst>
          </p:cNvPr>
          <p:cNvSpPr txBox="1"/>
          <p:nvPr/>
        </p:nvSpPr>
        <p:spPr>
          <a:xfrm rot="16200000">
            <a:off x="9388013" y="3396674"/>
            <a:ext cx="4906856" cy="46166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248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AC6357C-CD93-45E7-861A-D2754BF5E4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sp>
        <p:nvSpPr>
          <p:cNvPr id="5" name="2 CuadroTexto">
            <a:extLst>
              <a:ext uri="{FF2B5EF4-FFF2-40B4-BE49-F238E27FC236}">
                <a16:creationId xmlns:a16="http://schemas.microsoft.com/office/drawing/2014/main" id="{7A65A0E0-38A0-4DBF-A1FD-85DDEE71A7D9}"/>
              </a:ext>
            </a:extLst>
          </p:cNvPr>
          <p:cNvSpPr txBox="1"/>
          <p:nvPr/>
        </p:nvSpPr>
        <p:spPr>
          <a:xfrm>
            <a:off x="509151" y="1707203"/>
            <a:ext cx="5186483" cy="2246769"/>
          </a:xfrm>
          <a:prstGeom prst="rect">
            <a:avLst/>
          </a:prstGeom>
          <a:noFill/>
        </p:spPr>
        <p:txBody>
          <a:bodyPr wrap="square" rtlCol="0">
            <a:spAutoFit/>
          </a:bodyPr>
          <a:lstStyle/>
          <a:p>
            <a:pPr algn="just"/>
            <a:r>
              <a:rPr lang="es-CO" sz="2000" dirty="0">
                <a:latin typeface="Arial" panose="020B0604020202020204" pitchFamily="34" charset="0"/>
                <a:cs typeface="Arial" panose="020B0604020202020204" pitchFamily="34" charset="0"/>
              </a:rPr>
              <a:t>El Instituto Distrital de Gestión de Riesgos y Cambio Climático – IDIGER ha suscrito 32 contratos en virtud de la Declaratoria de Calamidad Pública mediante el Decreto Distrital 87 del 16 de marzo 2020 de la Alcaldía Mayor de Bogotá para atender la pandemia del Covid-19 .</a:t>
            </a:r>
          </a:p>
        </p:txBody>
      </p:sp>
      <p:graphicFrame>
        <p:nvGraphicFramePr>
          <p:cNvPr id="6" name="Tabla 8">
            <a:extLst>
              <a:ext uri="{FF2B5EF4-FFF2-40B4-BE49-F238E27FC236}">
                <a16:creationId xmlns:a16="http://schemas.microsoft.com/office/drawing/2014/main" id="{20781A3D-1F8C-4273-B126-5265E783F383}"/>
              </a:ext>
            </a:extLst>
          </p:cNvPr>
          <p:cNvGraphicFramePr>
            <a:graphicFrameLocks noGrp="1"/>
          </p:cNvGraphicFramePr>
          <p:nvPr>
            <p:extLst>
              <p:ext uri="{D42A27DB-BD31-4B8C-83A1-F6EECF244321}">
                <p14:modId xmlns:p14="http://schemas.microsoft.com/office/powerpoint/2010/main" val="2346789780"/>
              </p:ext>
            </p:extLst>
          </p:nvPr>
        </p:nvGraphicFramePr>
        <p:xfrm>
          <a:off x="509152" y="4156364"/>
          <a:ext cx="5186484" cy="1105330"/>
        </p:xfrm>
        <a:graphic>
          <a:graphicData uri="http://schemas.openxmlformats.org/drawingml/2006/table">
            <a:tbl>
              <a:tblPr firstRow="1" bandRow="1">
                <a:tableStyleId>{2D5ABB26-0587-4C30-8999-92F81FD0307C}</a:tableStyleId>
              </a:tblPr>
              <a:tblGrid>
                <a:gridCol w="2958900">
                  <a:extLst>
                    <a:ext uri="{9D8B030D-6E8A-4147-A177-3AD203B41FA5}">
                      <a16:colId xmlns:a16="http://schemas.microsoft.com/office/drawing/2014/main" val="587989157"/>
                    </a:ext>
                  </a:extLst>
                </a:gridCol>
                <a:gridCol w="2227584">
                  <a:extLst>
                    <a:ext uri="{9D8B030D-6E8A-4147-A177-3AD203B41FA5}">
                      <a16:colId xmlns:a16="http://schemas.microsoft.com/office/drawing/2014/main" val="1594656649"/>
                    </a:ext>
                  </a:extLst>
                </a:gridCol>
              </a:tblGrid>
              <a:tr h="551356">
                <a:tc>
                  <a:txBody>
                    <a:bodyPr/>
                    <a:lstStyle/>
                    <a:p>
                      <a:pPr algn="ctr"/>
                      <a:r>
                        <a:rPr lang="es-CO" sz="1600" dirty="0">
                          <a:solidFill>
                            <a:schemeClr val="bg1"/>
                          </a:solidFill>
                          <a:latin typeface="+mn-lt"/>
                        </a:rPr>
                        <a:t>CANTIDAD DE CONTRATOS</a:t>
                      </a:r>
                      <a:endParaRPr lang="es-ES" sz="16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es-CO" sz="1600" dirty="0">
                          <a:solidFill>
                            <a:schemeClr val="bg1"/>
                          </a:solidFill>
                          <a:latin typeface="+mn-lt"/>
                        </a:rPr>
                        <a:t>VALOR TOTAL</a:t>
                      </a:r>
                      <a:endParaRPr lang="es-ES" sz="16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331754609"/>
                  </a:ext>
                </a:extLst>
              </a:tr>
              <a:tr h="553974">
                <a:tc>
                  <a:txBody>
                    <a:bodyPr/>
                    <a:lstStyle/>
                    <a:p>
                      <a:pPr algn="ctr" fontAlgn="ctr"/>
                      <a:r>
                        <a:rPr lang="es-CO" sz="2000" b="0" i="0" u="none" strike="noStrike" dirty="0">
                          <a:solidFill>
                            <a:srgbClr val="000000"/>
                          </a:solidFill>
                          <a:effectLst/>
                          <a:latin typeface="+mn-lt"/>
                        </a:rPr>
                        <a:t>32</a:t>
                      </a:r>
                      <a:endParaRPr lang="es-ES" sz="20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2000" b="0" i="0" u="none" strike="noStrike" dirty="0">
                          <a:solidFill>
                            <a:srgbClr val="000000"/>
                          </a:solidFill>
                          <a:effectLst/>
                          <a:latin typeface="+mn-lt"/>
                        </a:rPr>
                        <a:t>$22.649.264.164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2330487"/>
                  </a:ext>
                </a:extLst>
              </a:tr>
            </a:tbl>
          </a:graphicData>
        </a:graphic>
      </p:graphicFrame>
      <p:sp>
        <p:nvSpPr>
          <p:cNvPr id="7" name="Rectángulo 6">
            <a:extLst>
              <a:ext uri="{FF2B5EF4-FFF2-40B4-BE49-F238E27FC236}">
                <a16:creationId xmlns:a16="http://schemas.microsoft.com/office/drawing/2014/main" id="{6FCD1A55-99D3-4C53-BFDE-573E383753E0}"/>
              </a:ext>
            </a:extLst>
          </p:cNvPr>
          <p:cNvSpPr/>
          <p:nvPr/>
        </p:nvSpPr>
        <p:spPr>
          <a:xfrm>
            <a:off x="509151" y="5389418"/>
            <a:ext cx="5477925"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s-CO" sz="1100" dirty="0">
                <a:solidFill>
                  <a:schemeClr val="tx1">
                    <a:lumMod val="65000"/>
                    <a:lumOff val="35000"/>
                  </a:schemeClr>
                </a:solidFill>
              </a:rPr>
              <a:t>Fuente: Correo Institucional – Sectorial Hábitat y Ambiente</a:t>
            </a:r>
          </a:p>
        </p:txBody>
      </p:sp>
      <p:sp>
        <p:nvSpPr>
          <p:cNvPr id="9" name="Rectángulo redondeado 8">
            <a:extLst>
              <a:ext uri="{FF2B5EF4-FFF2-40B4-BE49-F238E27FC236}">
                <a16:creationId xmlns:a16="http://schemas.microsoft.com/office/drawing/2014/main" id="{CE4F2D57-2110-6C48-98A0-25463AA7FFCA}"/>
              </a:ext>
            </a:extLst>
          </p:cNvPr>
          <p:cNvSpPr/>
          <p:nvPr/>
        </p:nvSpPr>
        <p:spPr>
          <a:xfrm>
            <a:off x="244912" y="453217"/>
            <a:ext cx="10312252"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bg1"/>
                </a:solidFill>
                <a:latin typeface="Arial" panose="020B0604020202020204" pitchFamily="34" charset="0"/>
                <a:cs typeface="Arial" panose="020B0604020202020204" pitchFamily="34" charset="0"/>
              </a:rPr>
              <a:t> CONTRATOS SUSCRITOS BAJO DECLARATORIA DE CALAMIDAD PÚBLICA – COVID-19</a:t>
            </a:r>
            <a:endParaRPr lang="es-CO" sz="2800" b="1" dirty="0">
              <a:solidFill>
                <a:schemeClr val="bg1"/>
              </a:solidFill>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B7376F52-D33B-1C4A-A16E-B5E217BCA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924" y="1953505"/>
            <a:ext cx="5477925" cy="35878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uadroTexto 1">
            <a:extLst>
              <a:ext uri="{FF2B5EF4-FFF2-40B4-BE49-F238E27FC236}">
                <a16:creationId xmlns:a16="http://schemas.microsoft.com/office/drawing/2014/main" id="{0A1B4D01-4405-4595-9A08-3C239B469446}"/>
              </a:ext>
            </a:extLst>
          </p:cNvPr>
          <p:cNvSpPr txBox="1"/>
          <p:nvPr/>
        </p:nvSpPr>
        <p:spPr>
          <a:xfrm rot="16200000">
            <a:off x="9577548" y="3323513"/>
            <a:ext cx="4906856" cy="46166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8758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C000"/>
        </a:solidFill>
        <a:ln>
          <a:noFill/>
        </a:ln>
      </a:spPr>
      <a:bodyPr rtlCol="0" anchor="ctr"/>
      <a:lstStyle>
        <a:defPPr algn="ctr">
          <a:defRPr sz="1600" b="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3782</TotalTime>
  <Words>1520</Words>
  <Application>Microsoft Office PowerPoint</Application>
  <PresentationFormat>Panorámica</PresentationFormat>
  <Paragraphs>155</Paragraphs>
  <Slides>21</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ArialMT</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Jhon Alexander Peña Romero</dc:creator>
  <cp:lastModifiedBy>Raul Velandia Gutierrez</cp:lastModifiedBy>
  <cp:revision>286</cp:revision>
  <cp:lastPrinted>2020-10-27T14:04:09Z</cp:lastPrinted>
  <dcterms:created xsi:type="dcterms:W3CDTF">2016-09-20T14:18:51Z</dcterms:created>
  <dcterms:modified xsi:type="dcterms:W3CDTF">2020-10-28T21:31:43Z</dcterms:modified>
</cp:coreProperties>
</file>